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311" r:id="rId2"/>
    <p:sldId id="305" r:id="rId3"/>
    <p:sldId id="276" r:id="rId4"/>
    <p:sldId id="277" r:id="rId5"/>
    <p:sldId id="278" r:id="rId6"/>
    <p:sldId id="256" r:id="rId7"/>
    <p:sldId id="273" r:id="rId8"/>
    <p:sldId id="279" r:id="rId9"/>
    <p:sldId id="280" r:id="rId10"/>
    <p:sldId id="281" r:id="rId11"/>
    <p:sldId id="282" r:id="rId12"/>
    <p:sldId id="284" r:id="rId13"/>
    <p:sldId id="285" r:id="rId14"/>
    <p:sldId id="286" r:id="rId15"/>
    <p:sldId id="287" r:id="rId16"/>
    <p:sldId id="289" r:id="rId17"/>
    <p:sldId id="291" r:id="rId18"/>
    <p:sldId id="292" r:id="rId19"/>
    <p:sldId id="293" r:id="rId20"/>
    <p:sldId id="294" r:id="rId21"/>
    <p:sldId id="306" r:id="rId22"/>
    <p:sldId id="307" r:id="rId23"/>
    <p:sldId id="308" r:id="rId24"/>
    <p:sldId id="309" r:id="rId25"/>
    <p:sldId id="310" r:id="rId26"/>
    <p:sldId id="297" r:id="rId27"/>
    <p:sldId id="298" r:id="rId28"/>
    <p:sldId id="257" r:id="rId2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77"/>
    <p:restoredTop sz="94658"/>
  </p:normalViewPr>
  <p:slideViewPr>
    <p:cSldViewPr snapToGrid="0">
      <p:cViewPr>
        <p:scale>
          <a:sx n="116" d="100"/>
          <a:sy n="116" d="100"/>
        </p:scale>
        <p:origin x="752" y="2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EFC812-982C-914D-BDF6-C09A9D3E1677}" type="datetimeFigureOut">
              <a:rPr lang="fr-FR" smtClean="0"/>
              <a:t>12/04/2026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9FF23B-214F-6E49-8746-483449FA4B27}" type="slidenum">
              <a:rPr lang="fr-FR" smtClean="0"/>
              <a:t>‹N°›</a:t>
            </a:fld>
            <a:endParaRPr lang="fr-FR"/>
          </a:p>
        </p:txBody>
      </p:sp>
    </p:spTree>
    <p:extLst>
      <p:ext uri="{BB962C8B-B14F-4D97-AF65-F5344CB8AC3E}">
        <p14:creationId xmlns:p14="http://schemas.microsoft.com/office/powerpoint/2010/main" val="1853669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79FF23B-214F-6E49-8746-483449FA4B27}" type="slidenum">
              <a:rPr lang="fr-FR" smtClean="0"/>
              <a:t>6</a:t>
            </a:fld>
            <a:endParaRPr lang="fr-FR"/>
          </a:p>
        </p:txBody>
      </p:sp>
    </p:spTree>
    <p:extLst>
      <p:ext uri="{BB962C8B-B14F-4D97-AF65-F5344CB8AC3E}">
        <p14:creationId xmlns:p14="http://schemas.microsoft.com/office/powerpoint/2010/main" val="935095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082C671-50A3-E745-AD30-D2F19E86F75A}" type="slidenum">
              <a:rPr lang="fr-FR" smtClean="0"/>
              <a:t>22</a:t>
            </a:fld>
            <a:endParaRPr lang="fr-FR"/>
          </a:p>
        </p:txBody>
      </p:sp>
    </p:spTree>
    <p:extLst>
      <p:ext uri="{BB962C8B-B14F-4D97-AF65-F5344CB8AC3E}">
        <p14:creationId xmlns:p14="http://schemas.microsoft.com/office/powerpoint/2010/main" val="2761943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082C671-50A3-E745-AD30-D2F19E86F75A}" type="slidenum">
              <a:rPr lang="fr-FR" smtClean="0"/>
              <a:t>25</a:t>
            </a:fld>
            <a:endParaRPr lang="fr-FR"/>
          </a:p>
        </p:txBody>
      </p:sp>
    </p:spTree>
    <p:extLst>
      <p:ext uri="{BB962C8B-B14F-4D97-AF65-F5344CB8AC3E}">
        <p14:creationId xmlns:p14="http://schemas.microsoft.com/office/powerpoint/2010/main" val="599137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E59496-0FA1-2F91-A51E-BE0404DFBA6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4F62D2A-449C-A8F1-5231-9374F10DD5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1C3B7A5-24F6-4492-3ADF-27C53A39E8A7}"/>
              </a:ext>
            </a:extLst>
          </p:cNvPr>
          <p:cNvSpPr>
            <a:spLocks noGrp="1"/>
          </p:cNvSpPr>
          <p:nvPr>
            <p:ph type="dt" sz="half" idx="10"/>
          </p:nvPr>
        </p:nvSpPr>
        <p:spPr/>
        <p:txBody>
          <a:bodyPr/>
          <a:lstStyle/>
          <a:p>
            <a:fld id="{51899DBE-1269-264C-8242-5072C7285C44}" type="datetimeFigureOut">
              <a:rPr lang="fr-FR" smtClean="0"/>
              <a:t>12/04/2026</a:t>
            </a:fld>
            <a:endParaRPr lang="fr-FR"/>
          </a:p>
        </p:txBody>
      </p:sp>
      <p:sp>
        <p:nvSpPr>
          <p:cNvPr id="5" name="Espace réservé du pied de page 4">
            <a:extLst>
              <a:ext uri="{FF2B5EF4-FFF2-40B4-BE49-F238E27FC236}">
                <a16:creationId xmlns:a16="http://schemas.microsoft.com/office/drawing/2014/main" id="{9CC17EA7-C588-C268-2A94-9E72E059F94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0D9B894-CEAC-F57A-899D-7B4C513B3BDE}"/>
              </a:ext>
            </a:extLst>
          </p:cNvPr>
          <p:cNvSpPr>
            <a:spLocks noGrp="1"/>
          </p:cNvSpPr>
          <p:nvPr>
            <p:ph type="sldNum" sz="quarter" idx="12"/>
          </p:nvPr>
        </p:nvSpPr>
        <p:spPr/>
        <p:txBody>
          <a:bodyPr/>
          <a:lstStyle/>
          <a:p>
            <a:fld id="{78388085-721E-2644-A10F-A251D30AF9DC}" type="slidenum">
              <a:rPr lang="fr-FR" smtClean="0"/>
              <a:t>‹N°›</a:t>
            </a:fld>
            <a:endParaRPr lang="fr-FR"/>
          </a:p>
        </p:txBody>
      </p:sp>
    </p:spTree>
    <p:extLst>
      <p:ext uri="{BB962C8B-B14F-4D97-AF65-F5344CB8AC3E}">
        <p14:creationId xmlns:p14="http://schemas.microsoft.com/office/powerpoint/2010/main" val="281779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969937-01FF-0827-A58F-604A9259279C}"/>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3BBC4E0-F78D-33D2-1B9C-FCEC1CDCCA8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9B454F3-EB6B-DE20-907E-B0939959F494}"/>
              </a:ext>
            </a:extLst>
          </p:cNvPr>
          <p:cNvSpPr>
            <a:spLocks noGrp="1"/>
          </p:cNvSpPr>
          <p:nvPr>
            <p:ph type="dt" sz="half" idx="10"/>
          </p:nvPr>
        </p:nvSpPr>
        <p:spPr/>
        <p:txBody>
          <a:bodyPr/>
          <a:lstStyle/>
          <a:p>
            <a:fld id="{51899DBE-1269-264C-8242-5072C7285C44}" type="datetimeFigureOut">
              <a:rPr lang="fr-FR" smtClean="0"/>
              <a:t>13/04/2026</a:t>
            </a:fld>
            <a:endParaRPr lang="fr-FR"/>
          </a:p>
        </p:txBody>
      </p:sp>
      <p:sp>
        <p:nvSpPr>
          <p:cNvPr id="5" name="Espace réservé du pied de page 4">
            <a:extLst>
              <a:ext uri="{FF2B5EF4-FFF2-40B4-BE49-F238E27FC236}">
                <a16:creationId xmlns:a16="http://schemas.microsoft.com/office/drawing/2014/main" id="{A8BDB5B7-0548-C08A-ED43-2A5C13CDDBF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8732619-2DDD-93A6-3941-06184E7130E9}"/>
              </a:ext>
            </a:extLst>
          </p:cNvPr>
          <p:cNvSpPr>
            <a:spLocks noGrp="1"/>
          </p:cNvSpPr>
          <p:nvPr>
            <p:ph type="sldNum" sz="quarter" idx="12"/>
          </p:nvPr>
        </p:nvSpPr>
        <p:spPr/>
        <p:txBody>
          <a:bodyPr/>
          <a:lstStyle/>
          <a:p>
            <a:fld id="{78388085-721E-2644-A10F-A251D30AF9DC}" type="slidenum">
              <a:rPr lang="fr-FR" smtClean="0"/>
              <a:t>‹N°›</a:t>
            </a:fld>
            <a:endParaRPr lang="fr-FR"/>
          </a:p>
        </p:txBody>
      </p:sp>
    </p:spTree>
    <p:extLst>
      <p:ext uri="{BB962C8B-B14F-4D97-AF65-F5344CB8AC3E}">
        <p14:creationId xmlns:p14="http://schemas.microsoft.com/office/powerpoint/2010/main" val="1668858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A8C0CB94-B29A-F000-E42A-38C2416A1F3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701BD0B2-AACD-36FA-3E3E-F15FBDB8B45F}"/>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1FB704F-BA4A-A47E-8EF9-12CDF85B18ED}"/>
              </a:ext>
            </a:extLst>
          </p:cNvPr>
          <p:cNvSpPr>
            <a:spLocks noGrp="1"/>
          </p:cNvSpPr>
          <p:nvPr>
            <p:ph type="dt" sz="half" idx="10"/>
          </p:nvPr>
        </p:nvSpPr>
        <p:spPr/>
        <p:txBody>
          <a:bodyPr/>
          <a:lstStyle/>
          <a:p>
            <a:fld id="{51899DBE-1269-264C-8242-5072C7285C44}" type="datetimeFigureOut">
              <a:rPr lang="fr-FR" smtClean="0"/>
              <a:t>13/04/2026</a:t>
            </a:fld>
            <a:endParaRPr lang="fr-FR"/>
          </a:p>
        </p:txBody>
      </p:sp>
      <p:sp>
        <p:nvSpPr>
          <p:cNvPr id="5" name="Espace réservé du pied de page 4">
            <a:extLst>
              <a:ext uri="{FF2B5EF4-FFF2-40B4-BE49-F238E27FC236}">
                <a16:creationId xmlns:a16="http://schemas.microsoft.com/office/drawing/2014/main" id="{C39D316D-4541-E930-F4F9-B95D17AD045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29F4C15-B7BB-A013-7225-AC4E00C4EEEB}"/>
              </a:ext>
            </a:extLst>
          </p:cNvPr>
          <p:cNvSpPr>
            <a:spLocks noGrp="1"/>
          </p:cNvSpPr>
          <p:nvPr>
            <p:ph type="sldNum" sz="quarter" idx="12"/>
          </p:nvPr>
        </p:nvSpPr>
        <p:spPr/>
        <p:txBody>
          <a:bodyPr/>
          <a:lstStyle/>
          <a:p>
            <a:fld id="{78388085-721E-2644-A10F-A251D30AF9DC}" type="slidenum">
              <a:rPr lang="fr-FR" smtClean="0"/>
              <a:t>‹N°›</a:t>
            </a:fld>
            <a:endParaRPr lang="fr-FR"/>
          </a:p>
        </p:txBody>
      </p:sp>
    </p:spTree>
    <p:extLst>
      <p:ext uri="{BB962C8B-B14F-4D97-AF65-F5344CB8AC3E}">
        <p14:creationId xmlns:p14="http://schemas.microsoft.com/office/powerpoint/2010/main" val="2104440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02F678-263E-F924-FB30-8A70AFD5EA2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8C1AD5F-0433-73BE-C6C5-E185B26F587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0DFD386-106C-559B-7C53-CC945F6A67D9}"/>
              </a:ext>
            </a:extLst>
          </p:cNvPr>
          <p:cNvSpPr>
            <a:spLocks noGrp="1"/>
          </p:cNvSpPr>
          <p:nvPr>
            <p:ph type="dt" sz="half" idx="10"/>
          </p:nvPr>
        </p:nvSpPr>
        <p:spPr/>
        <p:txBody>
          <a:bodyPr/>
          <a:lstStyle/>
          <a:p>
            <a:fld id="{51899DBE-1269-264C-8242-5072C7285C44}" type="datetimeFigureOut">
              <a:rPr lang="fr-FR" smtClean="0"/>
              <a:t>12/04/2026</a:t>
            </a:fld>
            <a:endParaRPr lang="fr-FR"/>
          </a:p>
        </p:txBody>
      </p:sp>
      <p:sp>
        <p:nvSpPr>
          <p:cNvPr id="5" name="Espace réservé du pied de page 4">
            <a:extLst>
              <a:ext uri="{FF2B5EF4-FFF2-40B4-BE49-F238E27FC236}">
                <a16:creationId xmlns:a16="http://schemas.microsoft.com/office/drawing/2014/main" id="{2CB6F0BC-90A7-F921-B8AF-94F3479762A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AD0A8FF-D760-4651-BB2F-2883470A5926}"/>
              </a:ext>
            </a:extLst>
          </p:cNvPr>
          <p:cNvSpPr>
            <a:spLocks noGrp="1"/>
          </p:cNvSpPr>
          <p:nvPr>
            <p:ph type="sldNum" sz="quarter" idx="12"/>
          </p:nvPr>
        </p:nvSpPr>
        <p:spPr/>
        <p:txBody>
          <a:bodyPr/>
          <a:lstStyle/>
          <a:p>
            <a:fld id="{78388085-721E-2644-A10F-A251D30AF9DC}" type="slidenum">
              <a:rPr lang="fr-FR" smtClean="0"/>
              <a:t>‹N°›</a:t>
            </a:fld>
            <a:endParaRPr lang="fr-FR"/>
          </a:p>
        </p:txBody>
      </p:sp>
    </p:spTree>
    <p:extLst>
      <p:ext uri="{BB962C8B-B14F-4D97-AF65-F5344CB8AC3E}">
        <p14:creationId xmlns:p14="http://schemas.microsoft.com/office/powerpoint/2010/main" val="2175933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B1ECB5-BDFD-212E-6672-C64E2881036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183ACE7-753E-B2AA-10D1-F319C0D4E80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12F3D51C-6951-5553-23ED-A7AEF0FC6ED7}"/>
              </a:ext>
            </a:extLst>
          </p:cNvPr>
          <p:cNvSpPr>
            <a:spLocks noGrp="1"/>
          </p:cNvSpPr>
          <p:nvPr>
            <p:ph type="dt" sz="half" idx="10"/>
          </p:nvPr>
        </p:nvSpPr>
        <p:spPr/>
        <p:txBody>
          <a:bodyPr/>
          <a:lstStyle/>
          <a:p>
            <a:fld id="{51899DBE-1269-264C-8242-5072C7285C44}" type="datetimeFigureOut">
              <a:rPr lang="fr-FR" smtClean="0"/>
              <a:t>13/04/2026</a:t>
            </a:fld>
            <a:endParaRPr lang="fr-FR"/>
          </a:p>
        </p:txBody>
      </p:sp>
      <p:sp>
        <p:nvSpPr>
          <p:cNvPr id="5" name="Espace réservé du pied de page 4">
            <a:extLst>
              <a:ext uri="{FF2B5EF4-FFF2-40B4-BE49-F238E27FC236}">
                <a16:creationId xmlns:a16="http://schemas.microsoft.com/office/drawing/2014/main" id="{D3AB8E6F-8F50-4269-B533-70ED6C00E65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830446F-BE39-62FE-FB7D-F71741CEB2FC}"/>
              </a:ext>
            </a:extLst>
          </p:cNvPr>
          <p:cNvSpPr>
            <a:spLocks noGrp="1"/>
          </p:cNvSpPr>
          <p:nvPr>
            <p:ph type="sldNum" sz="quarter" idx="12"/>
          </p:nvPr>
        </p:nvSpPr>
        <p:spPr/>
        <p:txBody>
          <a:bodyPr/>
          <a:lstStyle/>
          <a:p>
            <a:fld id="{78388085-721E-2644-A10F-A251D30AF9DC}" type="slidenum">
              <a:rPr lang="fr-FR" smtClean="0"/>
              <a:t>‹N°›</a:t>
            </a:fld>
            <a:endParaRPr lang="fr-FR"/>
          </a:p>
        </p:txBody>
      </p:sp>
    </p:spTree>
    <p:extLst>
      <p:ext uri="{BB962C8B-B14F-4D97-AF65-F5344CB8AC3E}">
        <p14:creationId xmlns:p14="http://schemas.microsoft.com/office/powerpoint/2010/main" val="2539018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85A863-8E7B-7011-A88F-3E476F11022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368F519-E798-0A2F-D58D-BFCA1FE4DDB1}"/>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F8B3980-74CD-FA0C-18ED-E333F07CB84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607E3F1-CBFE-A800-951E-6D4BAE92B407}"/>
              </a:ext>
            </a:extLst>
          </p:cNvPr>
          <p:cNvSpPr>
            <a:spLocks noGrp="1"/>
          </p:cNvSpPr>
          <p:nvPr>
            <p:ph type="dt" sz="half" idx="10"/>
          </p:nvPr>
        </p:nvSpPr>
        <p:spPr/>
        <p:txBody>
          <a:bodyPr/>
          <a:lstStyle/>
          <a:p>
            <a:fld id="{51899DBE-1269-264C-8242-5072C7285C44}" type="datetimeFigureOut">
              <a:rPr lang="fr-FR" smtClean="0"/>
              <a:t>13/04/2026</a:t>
            </a:fld>
            <a:endParaRPr lang="fr-FR"/>
          </a:p>
        </p:txBody>
      </p:sp>
      <p:sp>
        <p:nvSpPr>
          <p:cNvPr id="6" name="Espace réservé du pied de page 5">
            <a:extLst>
              <a:ext uri="{FF2B5EF4-FFF2-40B4-BE49-F238E27FC236}">
                <a16:creationId xmlns:a16="http://schemas.microsoft.com/office/drawing/2014/main" id="{E2FA2D26-5005-C638-427D-244B96F9E66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77EB940-2F1A-3603-C4AB-880686C80533}"/>
              </a:ext>
            </a:extLst>
          </p:cNvPr>
          <p:cNvSpPr>
            <a:spLocks noGrp="1"/>
          </p:cNvSpPr>
          <p:nvPr>
            <p:ph type="sldNum" sz="quarter" idx="12"/>
          </p:nvPr>
        </p:nvSpPr>
        <p:spPr/>
        <p:txBody>
          <a:bodyPr/>
          <a:lstStyle/>
          <a:p>
            <a:fld id="{78388085-721E-2644-A10F-A251D30AF9DC}" type="slidenum">
              <a:rPr lang="fr-FR" smtClean="0"/>
              <a:t>‹N°›</a:t>
            </a:fld>
            <a:endParaRPr lang="fr-FR"/>
          </a:p>
        </p:txBody>
      </p:sp>
    </p:spTree>
    <p:extLst>
      <p:ext uri="{BB962C8B-B14F-4D97-AF65-F5344CB8AC3E}">
        <p14:creationId xmlns:p14="http://schemas.microsoft.com/office/powerpoint/2010/main" val="1652874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728298-97BE-C6CB-B839-90639B95DFF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A56A09A-D9DE-31F7-630A-2B90AAE867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8D225724-7B5D-F543-7FC4-740CB1F5F76C}"/>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8DE45C0E-D20F-45CD-A17F-9E4AAFCF81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B08FC83-2178-6ED0-B464-3D0A703C1A5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AECC880-1776-E167-EE58-26E5759CC52F}"/>
              </a:ext>
            </a:extLst>
          </p:cNvPr>
          <p:cNvSpPr>
            <a:spLocks noGrp="1"/>
          </p:cNvSpPr>
          <p:nvPr>
            <p:ph type="dt" sz="half" idx="10"/>
          </p:nvPr>
        </p:nvSpPr>
        <p:spPr/>
        <p:txBody>
          <a:bodyPr/>
          <a:lstStyle/>
          <a:p>
            <a:fld id="{51899DBE-1269-264C-8242-5072C7285C44}" type="datetimeFigureOut">
              <a:rPr lang="fr-FR" smtClean="0"/>
              <a:t>13/04/2026</a:t>
            </a:fld>
            <a:endParaRPr lang="fr-FR"/>
          </a:p>
        </p:txBody>
      </p:sp>
      <p:sp>
        <p:nvSpPr>
          <p:cNvPr id="8" name="Espace réservé du pied de page 7">
            <a:extLst>
              <a:ext uri="{FF2B5EF4-FFF2-40B4-BE49-F238E27FC236}">
                <a16:creationId xmlns:a16="http://schemas.microsoft.com/office/drawing/2014/main" id="{3A2AC00E-07F4-B229-7549-8D5E7BC028F7}"/>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44436BC7-DEC8-40F2-7892-1BA6061F2432}"/>
              </a:ext>
            </a:extLst>
          </p:cNvPr>
          <p:cNvSpPr>
            <a:spLocks noGrp="1"/>
          </p:cNvSpPr>
          <p:nvPr>
            <p:ph type="sldNum" sz="quarter" idx="12"/>
          </p:nvPr>
        </p:nvSpPr>
        <p:spPr/>
        <p:txBody>
          <a:bodyPr/>
          <a:lstStyle/>
          <a:p>
            <a:fld id="{78388085-721E-2644-A10F-A251D30AF9DC}" type="slidenum">
              <a:rPr lang="fr-FR" smtClean="0"/>
              <a:t>‹N°›</a:t>
            </a:fld>
            <a:endParaRPr lang="fr-FR"/>
          </a:p>
        </p:txBody>
      </p:sp>
    </p:spTree>
    <p:extLst>
      <p:ext uri="{BB962C8B-B14F-4D97-AF65-F5344CB8AC3E}">
        <p14:creationId xmlns:p14="http://schemas.microsoft.com/office/powerpoint/2010/main" val="4063397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33DD8E-044C-D3A6-FC57-9BE760AF98B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F320F1D-C117-F764-02DF-8E281836A52D}"/>
              </a:ext>
            </a:extLst>
          </p:cNvPr>
          <p:cNvSpPr>
            <a:spLocks noGrp="1"/>
          </p:cNvSpPr>
          <p:nvPr>
            <p:ph type="dt" sz="half" idx="10"/>
          </p:nvPr>
        </p:nvSpPr>
        <p:spPr/>
        <p:txBody>
          <a:bodyPr/>
          <a:lstStyle/>
          <a:p>
            <a:fld id="{51899DBE-1269-264C-8242-5072C7285C44}" type="datetimeFigureOut">
              <a:rPr lang="fr-FR" smtClean="0"/>
              <a:t>13/04/2026</a:t>
            </a:fld>
            <a:endParaRPr lang="fr-FR"/>
          </a:p>
        </p:txBody>
      </p:sp>
      <p:sp>
        <p:nvSpPr>
          <p:cNvPr id="4" name="Espace réservé du pied de page 3">
            <a:extLst>
              <a:ext uri="{FF2B5EF4-FFF2-40B4-BE49-F238E27FC236}">
                <a16:creationId xmlns:a16="http://schemas.microsoft.com/office/drawing/2014/main" id="{C701E5F3-5225-36E4-EF16-3AF27984A72D}"/>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5347CA1-43DC-04E7-D82B-546AC714C6EF}"/>
              </a:ext>
            </a:extLst>
          </p:cNvPr>
          <p:cNvSpPr>
            <a:spLocks noGrp="1"/>
          </p:cNvSpPr>
          <p:nvPr>
            <p:ph type="sldNum" sz="quarter" idx="12"/>
          </p:nvPr>
        </p:nvSpPr>
        <p:spPr/>
        <p:txBody>
          <a:bodyPr/>
          <a:lstStyle/>
          <a:p>
            <a:fld id="{78388085-721E-2644-A10F-A251D30AF9DC}" type="slidenum">
              <a:rPr lang="fr-FR" smtClean="0"/>
              <a:t>‹N°›</a:t>
            </a:fld>
            <a:endParaRPr lang="fr-FR"/>
          </a:p>
        </p:txBody>
      </p:sp>
    </p:spTree>
    <p:extLst>
      <p:ext uri="{BB962C8B-B14F-4D97-AF65-F5344CB8AC3E}">
        <p14:creationId xmlns:p14="http://schemas.microsoft.com/office/powerpoint/2010/main" val="186448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2A13C36-BCC8-6596-C22F-85FB85E24BB8}"/>
              </a:ext>
            </a:extLst>
          </p:cNvPr>
          <p:cNvSpPr>
            <a:spLocks noGrp="1"/>
          </p:cNvSpPr>
          <p:nvPr>
            <p:ph type="dt" sz="half" idx="10"/>
          </p:nvPr>
        </p:nvSpPr>
        <p:spPr/>
        <p:txBody>
          <a:bodyPr/>
          <a:lstStyle/>
          <a:p>
            <a:fld id="{51899DBE-1269-264C-8242-5072C7285C44}" type="datetimeFigureOut">
              <a:rPr lang="fr-FR" smtClean="0"/>
              <a:t>12/04/2026</a:t>
            </a:fld>
            <a:endParaRPr lang="fr-FR"/>
          </a:p>
        </p:txBody>
      </p:sp>
      <p:sp>
        <p:nvSpPr>
          <p:cNvPr id="3" name="Espace réservé du pied de page 2">
            <a:extLst>
              <a:ext uri="{FF2B5EF4-FFF2-40B4-BE49-F238E27FC236}">
                <a16:creationId xmlns:a16="http://schemas.microsoft.com/office/drawing/2014/main" id="{B2CA2AE6-C39A-90B8-8F58-AA2878D4FD3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4BA5580D-5298-806D-D44B-B62020CDADD1}"/>
              </a:ext>
            </a:extLst>
          </p:cNvPr>
          <p:cNvSpPr>
            <a:spLocks noGrp="1"/>
          </p:cNvSpPr>
          <p:nvPr>
            <p:ph type="sldNum" sz="quarter" idx="12"/>
          </p:nvPr>
        </p:nvSpPr>
        <p:spPr/>
        <p:txBody>
          <a:bodyPr/>
          <a:lstStyle/>
          <a:p>
            <a:fld id="{78388085-721E-2644-A10F-A251D30AF9DC}" type="slidenum">
              <a:rPr lang="fr-FR" smtClean="0"/>
              <a:t>‹N°›</a:t>
            </a:fld>
            <a:endParaRPr lang="fr-FR"/>
          </a:p>
        </p:txBody>
      </p:sp>
    </p:spTree>
    <p:extLst>
      <p:ext uri="{BB962C8B-B14F-4D97-AF65-F5344CB8AC3E}">
        <p14:creationId xmlns:p14="http://schemas.microsoft.com/office/powerpoint/2010/main" val="872425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D7B8FE-5112-715E-C3F5-F382BDAC204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11C76DD-51A4-EB47-62E2-AC9B8627EA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AF2BAB7C-5329-E5C2-72DD-4B08455D7F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85D59B9-95C7-FD76-6252-6352D61C8E97}"/>
              </a:ext>
            </a:extLst>
          </p:cNvPr>
          <p:cNvSpPr>
            <a:spLocks noGrp="1"/>
          </p:cNvSpPr>
          <p:nvPr>
            <p:ph type="dt" sz="half" idx="10"/>
          </p:nvPr>
        </p:nvSpPr>
        <p:spPr/>
        <p:txBody>
          <a:bodyPr/>
          <a:lstStyle/>
          <a:p>
            <a:fld id="{51899DBE-1269-264C-8242-5072C7285C44}" type="datetimeFigureOut">
              <a:rPr lang="fr-FR" smtClean="0"/>
              <a:t>13/04/2026</a:t>
            </a:fld>
            <a:endParaRPr lang="fr-FR"/>
          </a:p>
        </p:txBody>
      </p:sp>
      <p:sp>
        <p:nvSpPr>
          <p:cNvPr id="6" name="Espace réservé du pied de page 5">
            <a:extLst>
              <a:ext uri="{FF2B5EF4-FFF2-40B4-BE49-F238E27FC236}">
                <a16:creationId xmlns:a16="http://schemas.microsoft.com/office/drawing/2014/main" id="{9A766E94-0A48-1F29-1EED-17E13561650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A834711-BB4A-FC78-3C20-E10D98015BE3}"/>
              </a:ext>
            </a:extLst>
          </p:cNvPr>
          <p:cNvSpPr>
            <a:spLocks noGrp="1"/>
          </p:cNvSpPr>
          <p:nvPr>
            <p:ph type="sldNum" sz="quarter" idx="12"/>
          </p:nvPr>
        </p:nvSpPr>
        <p:spPr/>
        <p:txBody>
          <a:bodyPr/>
          <a:lstStyle/>
          <a:p>
            <a:fld id="{78388085-721E-2644-A10F-A251D30AF9DC}" type="slidenum">
              <a:rPr lang="fr-FR" smtClean="0"/>
              <a:t>‹N°›</a:t>
            </a:fld>
            <a:endParaRPr lang="fr-FR"/>
          </a:p>
        </p:txBody>
      </p:sp>
    </p:spTree>
    <p:extLst>
      <p:ext uri="{BB962C8B-B14F-4D97-AF65-F5344CB8AC3E}">
        <p14:creationId xmlns:p14="http://schemas.microsoft.com/office/powerpoint/2010/main" val="2512193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816EB7-B6F7-E3C9-1810-6A029666BB8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ADF7800A-4AA9-0F54-66A6-B6BEF418B8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D9A3961-6422-143C-166C-CB72AE39B8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7EF535C-B10D-B0C6-DCAF-C49FDC204D0E}"/>
              </a:ext>
            </a:extLst>
          </p:cNvPr>
          <p:cNvSpPr>
            <a:spLocks noGrp="1"/>
          </p:cNvSpPr>
          <p:nvPr>
            <p:ph type="dt" sz="half" idx="10"/>
          </p:nvPr>
        </p:nvSpPr>
        <p:spPr/>
        <p:txBody>
          <a:bodyPr/>
          <a:lstStyle/>
          <a:p>
            <a:fld id="{51899DBE-1269-264C-8242-5072C7285C44}" type="datetimeFigureOut">
              <a:rPr lang="fr-FR" smtClean="0"/>
              <a:t>13/04/2026</a:t>
            </a:fld>
            <a:endParaRPr lang="fr-FR"/>
          </a:p>
        </p:txBody>
      </p:sp>
      <p:sp>
        <p:nvSpPr>
          <p:cNvPr id="6" name="Espace réservé du pied de page 5">
            <a:extLst>
              <a:ext uri="{FF2B5EF4-FFF2-40B4-BE49-F238E27FC236}">
                <a16:creationId xmlns:a16="http://schemas.microsoft.com/office/drawing/2014/main" id="{6FBF559E-7042-44A9-5112-8AA22180182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1E67028-6A02-804E-1D22-3B7AE6958E6B}"/>
              </a:ext>
            </a:extLst>
          </p:cNvPr>
          <p:cNvSpPr>
            <a:spLocks noGrp="1"/>
          </p:cNvSpPr>
          <p:nvPr>
            <p:ph type="sldNum" sz="quarter" idx="12"/>
          </p:nvPr>
        </p:nvSpPr>
        <p:spPr/>
        <p:txBody>
          <a:bodyPr/>
          <a:lstStyle/>
          <a:p>
            <a:fld id="{78388085-721E-2644-A10F-A251D30AF9DC}" type="slidenum">
              <a:rPr lang="fr-FR" smtClean="0"/>
              <a:t>‹N°›</a:t>
            </a:fld>
            <a:endParaRPr lang="fr-FR"/>
          </a:p>
        </p:txBody>
      </p:sp>
    </p:spTree>
    <p:extLst>
      <p:ext uri="{BB962C8B-B14F-4D97-AF65-F5344CB8AC3E}">
        <p14:creationId xmlns:p14="http://schemas.microsoft.com/office/powerpoint/2010/main" val="3443830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DA89403-FACE-4DD2-F65F-19697EFDE1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0EA10CE9-D56D-EC81-F13E-6BAF3870E3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35027F4-4D0F-3682-1924-5535C17D55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899DBE-1269-264C-8242-5072C7285C44}" type="datetimeFigureOut">
              <a:rPr lang="fr-FR" smtClean="0"/>
              <a:t>12/04/2026</a:t>
            </a:fld>
            <a:endParaRPr lang="fr-FR"/>
          </a:p>
        </p:txBody>
      </p:sp>
      <p:sp>
        <p:nvSpPr>
          <p:cNvPr id="5" name="Espace réservé du pied de page 4">
            <a:extLst>
              <a:ext uri="{FF2B5EF4-FFF2-40B4-BE49-F238E27FC236}">
                <a16:creationId xmlns:a16="http://schemas.microsoft.com/office/drawing/2014/main" id="{FE6A5487-D01D-EB66-73C0-82AA8D21D6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C11841A-3E71-BEDB-E668-8D6E48B7F6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8388085-721E-2644-A10F-A251D30AF9DC}" type="slidenum">
              <a:rPr lang="fr-FR" smtClean="0"/>
              <a:t>‹N°›</a:t>
            </a:fld>
            <a:endParaRPr lang="fr-FR"/>
          </a:p>
        </p:txBody>
      </p:sp>
    </p:spTree>
    <p:extLst>
      <p:ext uri="{BB962C8B-B14F-4D97-AF65-F5344CB8AC3E}">
        <p14:creationId xmlns:p14="http://schemas.microsoft.com/office/powerpoint/2010/main" val="2522534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doctorat.univ-lorraine.fr/fr/les-ecoles-doctorales/sltc/presentation" TargetMode="External"/><Relationship Id="rId5" Type="http://schemas.openxmlformats.org/officeDocument/2006/relationships/hyperlink" Target="https://cv.hal.science/jean-michel-perez"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hyperlink" Target="https://www.youtube.com/watch?v=5kKB9Uw5FMo&amp;list=PL6m6TxleLg3HAX2RjyVVj1RxeUzkri58l&amp;index=17" TargetMode="Externa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doctorat.univ-lorraine.fr/fr/les-ecoles-doctorales/sltc/presentation" TargetMode="External"/><Relationship Id="rId5" Type="http://schemas.openxmlformats.org/officeDocument/2006/relationships/hyperlink" Target="https://cv.hal.science/jean-michel-perez" TargetMode="External"/><Relationship Id="rId4" Type="http://schemas.openxmlformats.org/officeDocument/2006/relationships/image" Target="../media/image3.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hyperlink" Target="https://theconversation.com/les-micro-violences-educatives-ordinaires-un-impense-de-linstitution-scolaire-253794"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hyperlink" Target="https://doctorat.univ-lorraine.fr/fr/les-ecoles-doctorales/sltc/presentation" TargetMode="External"/><Relationship Id="rId4" Type="http://schemas.openxmlformats.org/officeDocument/2006/relationships/hyperlink" Target="https://cv.hal.science/jean-michel-perez" TargetMode="Externa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hyperlink" Target="https://cv.hal.science/jean-michel-perez"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cv.hal.science/jean-michel-perez" TargetMode="External"/><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F73CF-EBB5-958D-5F5A-4478EDFB0DC2}"/>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D3300D94-C20F-4856-C329-2A20A0BE736E}"/>
              </a:ext>
            </a:extLst>
          </p:cNvPr>
          <p:cNvPicPr>
            <a:picLocks noChangeAspect="1"/>
          </p:cNvPicPr>
          <p:nvPr/>
        </p:nvPicPr>
        <p:blipFill>
          <a:blip r:embed="rId2"/>
          <a:stretch>
            <a:fillRect/>
          </a:stretch>
        </p:blipFill>
        <p:spPr>
          <a:xfrm>
            <a:off x="235527" y="9049655"/>
            <a:ext cx="12385963" cy="6858000"/>
          </a:xfrm>
          <a:prstGeom prst="rect">
            <a:avLst/>
          </a:prstGeom>
        </p:spPr>
      </p:pic>
      <p:pic>
        <p:nvPicPr>
          <p:cNvPr id="7" name="Image 6">
            <a:extLst>
              <a:ext uri="{FF2B5EF4-FFF2-40B4-BE49-F238E27FC236}">
                <a16:creationId xmlns:a16="http://schemas.microsoft.com/office/drawing/2014/main" id="{597A077A-10A2-6F71-7FB1-82DFE7A43F82}"/>
              </a:ext>
            </a:extLst>
          </p:cNvPr>
          <p:cNvPicPr>
            <a:picLocks noChangeAspect="1"/>
          </p:cNvPicPr>
          <p:nvPr/>
        </p:nvPicPr>
        <p:blipFill>
          <a:blip r:embed="rId3"/>
          <a:stretch>
            <a:fillRect/>
          </a:stretch>
        </p:blipFill>
        <p:spPr>
          <a:xfrm>
            <a:off x="-96982" y="0"/>
            <a:ext cx="12385962" cy="4572000"/>
          </a:xfrm>
          <a:prstGeom prst="rect">
            <a:avLst/>
          </a:prstGeom>
        </p:spPr>
      </p:pic>
      <p:pic>
        <p:nvPicPr>
          <p:cNvPr id="11" name="Image 10">
            <a:extLst>
              <a:ext uri="{FF2B5EF4-FFF2-40B4-BE49-F238E27FC236}">
                <a16:creationId xmlns:a16="http://schemas.microsoft.com/office/drawing/2014/main" id="{B4081CBD-8F23-B16C-E0A7-91A86A06B26E}"/>
              </a:ext>
            </a:extLst>
          </p:cNvPr>
          <p:cNvPicPr>
            <a:picLocks noChangeAspect="1"/>
          </p:cNvPicPr>
          <p:nvPr/>
        </p:nvPicPr>
        <p:blipFill>
          <a:blip r:embed="rId4">
            <a:alphaModFix amt="35000"/>
          </a:blip>
          <a:stretch>
            <a:fillRect/>
          </a:stretch>
        </p:blipFill>
        <p:spPr>
          <a:xfrm>
            <a:off x="0" y="0"/>
            <a:ext cx="12288982" cy="6894266"/>
          </a:xfrm>
          <a:prstGeom prst="rect">
            <a:avLst/>
          </a:prstGeom>
        </p:spPr>
      </p:pic>
      <p:sp>
        <p:nvSpPr>
          <p:cNvPr id="13" name="ZoneTexte 12">
            <a:extLst>
              <a:ext uri="{FF2B5EF4-FFF2-40B4-BE49-F238E27FC236}">
                <a16:creationId xmlns:a16="http://schemas.microsoft.com/office/drawing/2014/main" id="{25FC57D5-BD74-F37F-2DA4-89B68AE40E6C}"/>
              </a:ext>
            </a:extLst>
          </p:cNvPr>
          <p:cNvSpPr txBox="1"/>
          <p:nvPr/>
        </p:nvSpPr>
        <p:spPr>
          <a:xfrm>
            <a:off x="0" y="5416938"/>
            <a:ext cx="7173191" cy="1477328"/>
          </a:xfrm>
          <a:prstGeom prst="rect">
            <a:avLst/>
          </a:prstGeom>
          <a:noFill/>
        </p:spPr>
        <p:txBody>
          <a:bodyPr wrap="square">
            <a:spAutoFit/>
          </a:bodyPr>
          <a:lstStyle/>
          <a:p>
            <a:r>
              <a:rPr lang="fr-FR" b="1" i="0" dirty="0">
                <a:solidFill>
                  <a:schemeClr val="tx2">
                    <a:lumMod val="90000"/>
                    <a:lumOff val="10000"/>
                  </a:schemeClr>
                </a:solidFill>
                <a:effectLst/>
                <a:latin typeface="Source Sans Pro" panose="020B0503030403020204" pitchFamily="34" charset="0"/>
              </a:rPr>
              <a:t>Jean-Michel PEREZ</a:t>
            </a:r>
            <a:br>
              <a:rPr lang="fr-FR" dirty="0">
                <a:solidFill>
                  <a:schemeClr val="tx2">
                    <a:lumMod val="90000"/>
                    <a:lumOff val="10000"/>
                  </a:schemeClr>
                </a:solidFill>
              </a:rPr>
            </a:br>
            <a:r>
              <a:rPr lang="fr-FR" b="0" i="0" dirty="0">
                <a:solidFill>
                  <a:schemeClr val="tx2">
                    <a:lumMod val="90000"/>
                    <a:lumOff val="10000"/>
                  </a:schemeClr>
                </a:solidFill>
                <a:effectLst/>
                <a:latin typeface="Source Sans Pro" panose="020B0503030403020204" pitchFamily="34" charset="0"/>
              </a:rPr>
              <a:t>Professeur des universités, Sciences de l’Éducation</a:t>
            </a:r>
          </a:p>
          <a:p>
            <a:r>
              <a:rPr lang="fr-FR" b="0" i="0" dirty="0">
                <a:solidFill>
                  <a:schemeClr val="tx2">
                    <a:lumMod val="90000"/>
                    <a:lumOff val="10000"/>
                  </a:schemeClr>
                </a:solidFill>
                <a:effectLst/>
                <a:latin typeface="Source Sans Pro" panose="020B0503030403020204" pitchFamily="34" charset="0"/>
              </a:rPr>
              <a:t>Université de Lorraine / LISEC</a:t>
            </a:r>
          </a:p>
          <a:p>
            <a:r>
              <a:rPr lang="fr-FR" dirty="0">
                <a:solidFill>
                  <a:schemeClr val="tx2">
                    <a:lumMod val="90000"/>
                    <a:lumOff val="10000"/>
                  </a:schemeClr>
                </a:solidFill>
                <a:latin typeface="Source Sans Pro" panose="020B0503030403020204" pitchFamily="34" charset="0"/>
                <a:hlinkClick r:id="rId5"/>
              </a:rPr>
              <a:t>Directeur du pole scientifique CLCS</a:t>
            </a:r>
            <a:endParaRPr lang="fr-FR" dirty="0">
              <a:solidFill>
                <a:schemeClr val="tx2">
                  <a:lumMod val="90000"/>
                  <a:lumOff val="10000"/>
                </a:schemeClr>
              </a:solidFill>
              <a:latin typeface="Source Sans Pro" panose="020B0503030403020204" pitchFamily="34" charset="0"/>
            </a:endParaRPr>
          </a:p>
          <a:p>
            <a:r>
              <a:rPr lang="fr-FR" b="0" i="0" dirty="0">
                <a:solidFill>
                  <a:schemeClr val="tx2">
                    <a:lumMod val="90000"/>
                    <a:lumOff val="10000"/>
                  </a:schemeClr>
                </a:solidFill>
                <a:effectLst/>
                <a:latin typeface="Source Sans Pro" panose="020B0503030403020204" pitchFamily="34" charset="0"/>
              </a:rPr>
              <a:t>INSPE</a:t>
            </a:r>
          </a:p>
        </p:txBody>
      </p:sp>
      <p:sp>
        <p:nvSpPr>
          <p:cNvPr id="14" name="ZoneTexte 13">
            <a:extLst>
              <a:ext uri="{FF2B5EF4-FFF2-40B4-BE49-F238E27FC236}">
                <a16:creationId xmlns:a16="http://schemas.microsoft.com/office/drawing/2014/main" id="{2F67296A-682D-DA30-83D7-8BAD55FB8895}"/>
              </a:ext>
            </a:extLst>
          </p:cNvPr>
          <p:cNvSpPr txBox="1"/>
          <p:nvPr/>
        </p:nvSpPr>
        <p:spPr>
          <a:xfrm>
            <a:off x="6047509" y="5416938"/>
            <a:ext cx="7173191" cy="1477328"/>
          </a:xfrm>
          <a:prstGeom prst="rect">
            <a:avLst/>
          </a:prstGeom>
          <a:noFill/>
        </p:spPr>
        <p:txBody>
          <a:bodyPr wrap="square">
            <a:spAutoFit/>
          </a:bodyPr>
          <a:lstStyle/>
          <a:p>
            <a:r>
              <a:rPr lang="fr-FR" b="1" i="0" dirty="0">
                <a:solidFill>
                  <a:schemeClr val="tx2">
                    <a:lumMod val="90000"/>
                    <a:lumOff val="10000"/>
                  </a:schemeClr>
                </a:solidFill>
                <a:effectLst/>
                <a:latin typeface="Source Sans Pro" panose="020B0503030403020204" pitchFamily="34" charset="0"/>
              </a:rPr>
              <a:t>Geraldine SUAU</a:t>
            </a:r>
            <a:br>
              <a:rPr lang="fr-FR" dirty="0">
                <a:solidFill>
                  <a:schemeClr val="tx2">
                    <a:lumMod val="90000"/>
                    <a:lumOff val="10000"/>
                  </a:schemeClr>
                </a:solidFill>
              </a:rPr>
            </a:br>
            <a:r>
              <a:rPr lang="fr-FR" dirty="0">
                <a:solidFill>
                  <a:schemeClr val="tx2">
                    <a:lumMod val="90000"/>
                    <a:lumOff val="10000"/>
                  </a:schemeClr>
                </a:solidFill>
                <a:latin typeface="Source Sans Pro" panose="020B0503030403020204" pitchFamily="34" charset="0"/>
              </a:rPr>
              <a:t>Maitresse de conférences</a:t>
            </a:r>
            <a:r>
              <a:rPr lang="fr-FR" b="0" i="0" dirty="0">
                <a:solidFill>
                  <a:schemeClr val="tx2">
                    <a:lumMod val="90000"/>
                    <a:lumOff val="10000"/>
                  </a:schemeClr>
                </a:solidFill>
                <a:effectLst/>
                <a:latin typeface="Source Sans Pro" panose="020B0503030403020204" pitchFamily="34" charset="0"/>
              </a:rPr>
              <a:t>, Habilitée à diriger des Recherches</a:t>
            </a:r>
          </a:p>
          <a:p>
            <a:r>
              <a:rPr lang="fr-FR" b="0" i="0" dirty="0">
                <a:solidFill>
                  <a:schemeClr val="tx2">
                    <a:lumMod val="90000"/>
                    <a:lumOff val="10000"/>
                  </a:schemeClr>
                </a:solidFill>
                <a:effectLst/>
                <a:latin typeface="Source Sans Pro" panose="020B0503030403020204" pitchFamily="34" charset="0"/>
              </a:rPr>
              <a:t>Université de Lorraine / LISEC</a:t>
            </a:r>
          </a:p>
          <a:p>
            <a:r>
              <a:rPr lang="fr-FR" dirty="0">
                <a:solidFill>
                  <a:schemeClr val="tx2">
                    <a:lumMod val="90000"/>
                    <a:lumOff val="10000"/>
                  </a:schemeClr>
                </a:solidFill>
                <a:latin typeface="Source Sans Pro" panose="020B0503030403020204" pitchFamily="34" charset="0"/>
                <a:hlinkClick r:id="rId6">
                  <a:extLst>
                    <a:ext uri="{A12FA001-AC4F-418D-AE19-62706E023703}">
                      <ahyp:hlinkClr xmlns:ahyp="http://schemas.microsoft.com/office/drawing/2018/hyperlinkcolor" val="tx"/>
                    </a:ext>
                  </a:extLst>
                </a:hlinkClick>
              </a:rPr>
              <a:t>Directrice de l’École doctorale SLTC</a:t>
            </a:r>
            <a:endParaRPr lang="fr-FR" dirty="0">
              <a:solidFill>
                <a:schemeClr val="tx2">
                  <a:lumMod val="90000"/>
                  <a:lumOff val="10000"/>
                </a:schemeClr>
              </a:solidFill>
              <a:latin typeface="Source Sans Pro" panose="020B0503030403020204" pitchFamily="34" charset="0"/>
            </a:endParaRPr>
          </a:p>
          <a:p>
            <a:r>
              <a:rPr lang="fr-FR" b="0" i="0" dirty="0">
                <a:solidFill>
                  <a:schemeClr val="tx2">
                    <a:lumMod val="90000"/>
                    <a:lumOff val="10000"/>
                  </a:schemeClr>
                </a:solidFill>
                <a:effectLst/>
                <a:latin typeface="Source Sans Pro" panose="020B0503030403020204" pitchFamily="34" charset="0"/>
              </a:rPr>
              <a:t>I</a:t>
            </a:r>
            <a:r>
              <a:rPr lang="fr-FR" dirty="0">
                <a:solidFill>
                  <a:schemeClr val="tx2">
                    <a:lumMod val="90000"/>
                    <a:lumOff val="10000"/>
                  </a:schemeClr>
                </a:solidFill>
                <a:latin typeface="Source Sans Pro" panose="020B0503030403020204" pitchFamily="34" charset="0"/>
              </a:rPr>
              <a:t>NSPE</a:t>
            </a:r>
            <a:endParaRPr lang="fr-FR" b="0" i="0" dirty="0">
              <a:solidFill>
                <a:schemeClr val="tx2">
                  <a:lumMod val="90000"/>
                  <a:lumOff val="10000"/>
                </a:schemeClr>
              </a:solidFill>
              <a:effectLst/>
              <a:latin typeface="Source Sans Pro" panose="020B0503030403020204" pitchFamily="34" charset="0"/>
            </a:endParaRPr>
          </a:p>
        </p:txBody>
      </p:sp>
    </p:spTree>
    <p:extLst>
      <p:ext uri="{BB962C8B-B14F-4D97-AF65-F5344CB8AC3E}">
        <p14:creationId xmlns:p14="http://schemas.microsoft.com/office/powerpoint/2010/main" val="1454230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9D982-028A-30DE-F638-DE56EFF08E9A}"/>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07DFBFBF-0C0B-8BD5-AD49-62BFC553CC96}"/>
              </a:ext>
            </a:extLst>
          </p:cNvPr>
          <p:cNvPicPr>
            <a:picLocks noChangeAspect="1"/>
          </p:cNvPicPr>
          <p:nvPr/>
        </p:nvPicPr>
        <p:blipFill>
          <a:blip r:embed="rId2"/>
          <a:stretch>
            <a:fillRect/>
          </a:stretch>
        </p:blipFill>
        <p:spPr>
          <a:xfrm>
            <a:off x="235527" y="9049655"/>
            <a:ext cx="12385963" cy="6858000"/>
          </a:xfrm>
          <a:prstGeom prst="rect">
            <a:avLst/>
          </a:prstGeom>
        </p:spPr>
      </p:pic>
      <p:pic>
        <p:nvPicPr>
          <p:cNvPr id="11" name="Image 10">
            <a:extLst>
              <a:ext uri="{FF2B5EF4-FFF2-40B4-BE49-F238E27FC236}">
                <a16:creationId xmlns:a16="http://schemas.microsoft.com/office/drawing/2014/main" id="{91581F83-CACB-161F-07E7-330E34FDDB4E}"/>
              </a:ext>
            </a:extLst>
          </p:cNvPr>
          <p:cNvPicPr>
            <a:picLocks noChangeAspect="1"/>
          </p:cNvPicPr>
          <p:nvPr/>
        </p:nvPicPr>
        <p:blipFill>
          <a:blip r:embed="rId3">
            <a:alphaModFix amt="18000"/>
          </a:blip>
          <a:stretch>
            <a:fillRect/>
          </a:stretch>
        </p:blipFill>
        <p:spPr>
          <a:xfrm>
            <a:off x="0" y="0"/>
            <a:ext cx="12385962" cy="6858000"/>
          </a:xfrm>
          <a:prstGeom prst="rect">
            <a:avLst/>
          </a:prstGeom>
        </p:spPr>
      </p:pic>
      <p:pic>
        <p:nvPicPr>
          <p:cNvPr id="3" name="Image 2">
            <a:extLst>
              <a:ext uri="{FF2B5EF4-FFF2-40B4-BE49-F238E27FC236}">
                <a16:creationId xmlns:a16="http://schemas.microsoft.com/office/drawing/2014/main" id="{D3E1430B-E61A-91FF-2101-CBDF74A2D5CC}"/>
              </a:ext>
            </a:extLst>
          </p:cNvPr>
          <p:cNvPicPr>
            <a:picLocks noChangeAspect="1"/>
          </p:cNvPicPr>
          <p:nvPr/>
        </p:nvPicPr>
        <p:blipFill>
          <a:blip r:embed="rId4"/>
          <a:stretch>
            <a:fillRect/>
          </a:stretch>
        </p:blipFill>
        <p:spPr>
          <a:xfrm>
            <a:off x="1099948" y="433676"/>
            <a:ext cx="10492783" cy="5990647"/>
          </a:xfrm>
          <a:prstGeom prst="rect">
            <a:avLst/>
          </a:prstGeom>
        </p:spPr>
      </p:pic>
    </p:spTree>
    <p:extLst>
      <p:ext uri="{BB962C8B-B14F-4D97-AF65-F5344CB8AC3E}">
        <p14:creationId xmlns:p14="http://schemas.microsoft.com/office/powerpoint/2010/main" val="2849166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7E2AE-4269-4CE9-8EB7-1B141D92ED07}"/>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5216C683-D67F-6A0B-97C7-63512C5DAAE4}"/>
              </a:ext>
            </a:extLst>
          </p:cNvPr>
          <p:cNvPicPr>
            <a:picLocks noChangeAspect="1"/>
          </p:cNvPicPr>
          <p:nvPr/>
        </p:nvPicPr>
        <p:blipFill>
          <a:blip r:embed="rId2"/>
          <a:stretch>
            <a:fillRect/>
          </a:stretch>
        </p:blipFill>
        <p:spPr>
          <a:xfrm>
            <a:off x="235527" y="9049655"/>
            <a:ext cx="12385963" cy="6858000"/>
          </a:xfrm>
          <a:prstGeom prst="rect">
            <a:avLst/>
          </a:prstGeom>
        </p:spPr>
      </p:pic>
      <p:pic>
        <p:nvPicPr>
          <p:cNvPr id="11" name="Image 10">
            <a:extLst>
              <a:ext uri="{FF2B5EF4-FFF2-40B4-BE49-F238E27FC236}">
                <a16:creationId xmlns:a16="http://schemas.microsoft.com/office/drawing/2014/main" id="{E78687D9-CB48-FAE7-22F9-5934DA28ED6D}"/>
              </a:ext>
            </a:extLst>
          </p:cNvPr>
          <p:cNvPicPr>
            <a:picLocks noChangeAspect="1"/>
          </p:cNvPicPr>
          <p:nvPr/>
        </p:nvPicPr>
        <p:blipFill>
          <a:blip r:embed="rId3">
            <a:alphaModFix amt="18000"/>
          </a:blip>
          <a:stretch>
            <a:fillRect/>
          </a:stretch>
        </p:blipFill>
        <p:spPr>
          <a:xfrm>
            <a:off x="0" y="0"/>
            <a:ext cx="12385962" cy="6858000"/>
          </a:xfrm>
          <a:prstGeom prst="rect">
            <a:avLst/>
          </a:prstGeom>
        </p:spPr>
      </p:pic>
      <p:pic>
        <p:nvPicPr>
          <p:cNvPr id="5" name="Image 4">
            <a:extLst>
              <a:ext uri="{FF2B5EF4-FFF2-40B4-BE49-F238E27FC236}">
                <a16:creationId xmlns:a16="http://schemas.microsoft.com/office/drawing/2014/main" id="{7141B4DE-AF34-1EDD-8089-31A30D8B21C8}"/>
              </a:ext>
            </a:extLst>
          </p:cNvPr>
          <p:cNvPicPr>
            <a:picLocks noChangeAspect="1"/>
          </p:cNvPicPr>
          <p:nvPr/>
        </p:nvPicPr>
        <p:blipFill>
          <a:blip r:embed="rId4"/>
          <a:stretch>
            <a:fillRect/>
          </a:stretch>
        </p:blipFill>
        <p:spPr>
          <a:xfrm>
            <a:off x="2444750" y="-8904"/>
            <a:ext cx="7302500" cy="4686300"/>
          </a:xfrm>
          <a:prstGeom prst="rect">
            <a:avLst/>
          </a:prstGeom>
        </p:spPr>
      </p:pic>
      <p:pic>
        <p:nvPicPr>
          <p:cNvPr id="7" name="Image 6">
            <a:extLst>
              <a:ext uri="{FF2B5EF4-FFF2-40B4-BE49-F238E27FC236}">
                <a16:creationId xmlns:a16="http://schemas.microsoft.com/office/drawing/2014/main" id="{D48237FF-BCD2-161B-8A6C-63369CB2F72B}"/>
              </a:ext>
            </a:extLst>
          </p:cNvPr>
          <p:cNvPicPr>
            <a:picLocks noChangeAspect="1"/>
          </p:cNvPicPr>
          <p:nvPr/>
        </p:nvPicPr>
        <p:blipFill>
          <a:blip r:embed="rId5"/>
          <a:stretch>
            <a:fillRect/>
          </a:stretch>
        </p:blipFill>
        <p:spPr>
          <a:xfrm>
            <a:off x="2444750" y="4866919"/>
            <a:ext cx="7302500" cy="1999985"/>
          </a:xfrm>
          <a:prstGeom prst="rect">
            <a:avLst/>
          </a:prstGeom>
        </p:spPr>
      </p:pic>
    </p:spTree>
    <p:extLst>
      <p:ext uri="{BB962C8B-B14F-4D97-AF65-F5344CB8AC3E}">
        <p14:creationId xmlns:p14="http://schemas.microsoft.com/office/powerpoint/2010/main" val="2487321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6AE15-D387-9738-F5B0-121BD963B2A3}"/>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C8030ADE-22FF-75D8-125D-3CDCD274685B}"/>
              </a:ext>
            </a:extLst>
          </p:cNvPr>
          <p:cNvPicPr>
            <a:picLocks noChangeAspect="1"/>
          </p:cNvPicPr>
          <p:nvPr/>
        </p:nvPicPr>
        <p:blipFill>
          <a:blip r:embed="rId2"/>
          <a:stretch>
            <a:fillRect/>
          </a:stretch>
        </p:blipFill>
        <p:spPr>
          <a:xfrm>
            <a:off x="235527" y="9049655"/>
            <a:ext cx="12385963" cy="6858000"/>
          </a:xfrm>
          <a:prstGeom prst="rect">
            <a:avLst/>
          </a:prstGeom>
        </p:spPr>
      </p:pic>
      <p:pic>
        <p:nvPicPr>
          <p:cNvPr id="11" name="Image 10">
            <a:extLst>
              <a:ext uri="{FF2B5EF4-FFF2-40B4-BE49-F238E27FC236}">
                <a16:creationId xmlns:a16="http://schemas.microsoft.com/office/drawing/2014/main" id="{12B6059A-5B15-759D-B933-E5E049471F24}"/>
              </a:ext>
            </a:extLst>
          </p:cNvPr>
          <p:cNvPicPr>
            <a:picLocks noChangeAspect="1"/>
          </p:cNvPicPr>
          <p:nvPr/>
        </p:nvPicPr>
        <p:blipFill>
          <a:blip r:embed="rId3">
            <a:alphaModFix amt="18000"/>
          </a:blip>
          <a:stretch>
            <a:fillRect/>
          </a:stretch>
        </p:blipFill>
        <p:spPr>
          <a:xfrm>
            <a:off x="0" y="0"/>
            <a:ext cx="12385962" cy="6858000"/>
          </a:xfrm>
          <a:prstGeom prst="rect">
            <a:avLst/>
          </a:prstGeom>
        </p:spPr>
      </p:pic>
      <p:pic>
        <p:nvPicPr>
          <p:cNvPr id="3" name="Image 2">
            <a:extLst>
              <a:ext uri="{FF2B5EF4-FFF2-40B4-BE49-F238E27FC236}">
                <a16:creationId xmlns:a16="http://schemas.microsoft.com/office/drawing/2014/main" id="{CD748F2F-F482-3B90-1269-C3AA398D7718}"/>
              </a:ext>
            </a:extLst>
          </p:cNvPr>
          <p:cNvPicPr>
            <a:picLocks noChangeAspect="1"/>
          </p:cNvPicPr>
          <p:nvPr/>
        </p:nvPicPr>
        <p:blipFill>
          <a:blip r:embed="rId4"/>
          <a:stretch>
            <a:fillRect/>
          </a:stretch>
        </p:blipFill>
        <p:spPr>
          <a:xfrm>
            <a:off x="2133599" y="1612899"/>
            <a:ext cx="8789417" cy="4028483"/>
          </a:xfrm>
          <a:prstGeom prst="rect">
            <a:avLst/>
          </a:prstGeom>
        </p:spPr>
      </p:pic>
    </p:spTree>
    <p:extLst>
      <p:ext uri="{BB962C8B-B14F-4D97-AF65-F5344CB8AC3E}">
        <p14:creationId xmlns:p14="http://schemas.microsoft.com/office/powerpoint/2010/main" val="367886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FAE03-9873-A4BE-A2EA-7898E938143A}"/>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DE1DB139-1927-C319-384F-FF1D8EA105F2}"/>
              </a:ext>
            </a:extLst>
          </p:cNvPr>
          <p:cNvPicPr>
            <a:picLocks noChangeAspect="1"/>
          </p:cNvPicPr>
          <p:nvPr/>
        </p:nvPicPr>
        <p:blipFill>
          <a:blip r:embed="rId2"/>
          <a:stretch>
            <a:fillRect/>
          </a:stretch>
        </p:blipFill>
        <p:spPr>
          <a:xfrm>
            <a:off x="235527" y="9049655"/>
            <a:ext cx="12385963" cy="6858000"/>
          </a:xfrm>
          <a:prstGeom prst="rect">
            <a:avLst/>
          </a:prstGeom>
        </p:spPr>
      </p:pic>
      <p:pic>
        <p:nvPicPr>
          <p:cNvPr id="11" name="Image 10">
            <a:extLst>
              <a:ext uri="{FF2B5EF4-FFF2-40B4-BE49-F238E27FC236}">
                <a16:creationId xmlns:a16="http://schemas.microsoft.com/office/drawing/2014/main" id="{ADAAAC33-4301-D910-519B-949BE7CED155}"/>
              </a:ext>
            </a:extLst>
          </p:cNvPr>
          <p:cNvPicPr>
            <a:picLocks noChangeAspect="1"/>
          </p:cNvPicPr>
          <p:nvPr/>
        </p:nvPicPr>
        <p:blipFill>
          <a:blip r:embed="rId3">
            <a:alphaModFix amt="18000"/>
          </a:blip>
          <a:stretch>
            <a:fillRect/>
          </a:stretch>
        </p:blipFill>
        <p:spPr>
          <a:xfrm>
            <a:off x="0" y="0"/>
            <a:ext cx="12385962" cy="6858000"/>
          </a:xfrm>
          <a:prstGeom prst="rect">
            <a:avLst/>
          </a:prstGeom>
        </p:spPr>
      </p:pic>
      <p:pic>
        <p:nvPicPr>
          <p:cNvPr id="3" name="Image 2">
            <a:extLst>
              <a:ext uri="{FF2B5EF4-FFF2-40B4-BE49-F238E27FC236}">
                <a16:creationId xmlns:a16="http://schemas.microsoft.com/office/drawing/2014/main" id="{A5329205-0BF9-C573-B7E9-C08BF6C0EDEC}"/>
              </a:ext>
            </a:extLst>
          </p:cNvPr>
          <p:cNvPicPr>
            <a:picLocks noChangeAspect="1"/>
          </p:cNvPicPr>
          <p:nvPr/>
        </p:nvPicPr>
        <p:blipFill>
          <a:blip r:embed="rId4"/>
          <a:stretch>
            <a:fillRect/>
          </a:stretch>
        </p:blipFill>
        <p:spPr>
          <a:xfrm>
            <a:off x="2472409" y="0"/>
            <a:ext cx="7247181" cy="6858000"/>
          </a:xfrm>
          <a:prstGeom prst="rect">
            <a:avLst/>
          </a:prstGeom>
        </p:spPr>
      </p:pic>
    </p:spTree>
    <p:extLst>
      <p:ext uri="{BB962C8B-B14F-4D97-AF65-F5344CB8AC3E}">
        <p14:creationId xmlns:p14="http://schemas.microsoft.com/office/powerpoint/2010/main" val="1289061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111EE-46EF-0BDB-0C8A-7C7EB87E3BD1}"/>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4D87BB76-848C-4D72-F08C-8F85C69FA3A8}"/>
              </a:ext>
            </a:extLst>
          </p:cNvPr>
          <p:cNvPicPr>
            <a:picLocks noChangeAspect="1"/>
          </p:cNvPicPr>
          <p:nvPr/>
        </p:nvPicPr>
        <p:blipFill>
          <a:blip r:embed="rId2"/>
          <a:stretch>
            <a:fillRect/>
          </a:stretch>
        </p:blipFill>
        <p:spPr>
          <a:xfrm>
            <a:off x="235527" y="9049655"/>
            <a:ext cx="12385963" cy="6858000"/>
          </a:xfrm>
          <a:prstGeom prst="rect">
            <a:avLst/>
          </a:prstGeom>
        </p:spPr>
      </p:pic>
      <p:pic>
        <p:nvPicPr>
          <p:cNvPr id="11" name="Image 10">
            <a:extLst>
              <a:ext uri="{FF2B5EF4-FFF2-40B4-BE49-F238E27FC236}">
                <a16:creationId xmlns:a16="http://schemas.microsoft.com/office/drawing/2014/main" id="{D5B78E8E-D9A6-9302-C332-CFF3E49680E7}"/>
              </a:ext>
            </a:extLst>
          </p:cNvPr>
          <p:cNvPicPr>
            <a:picLocks noChangeAspect="1"/>
          </p:cNvPicPr>
          <p:nvPr/>
        </p:nvPicPr>
        <p:blipFill>
          <a:blip r:embed="rId3">
            <a:alphaModFix amt="18000"/>
          </a:blip>
          <a:stretch>
            <a:fillRect/>
          </a:stretch>
        </p:blipFill>
        <p:spPr>
          <a:xfrm>
            <a:off x="0" y="0"/>
            <a:ext cx="12385962" cy="6858000"/>
          </a:xfrm>
          <a:prstGeom prst="rect">
            <a:avLst/>
          </a:prstGeom>
        </p:spPr>
      </p:pic>
      <p:pic>
        <p:nvPicPr>
          <p:cNvPr id="3" name="Image 2">
            <a:extLst>
              <a:ext uri="{FF2B5EF4-FFF2-40B4-BE49-F238E27FC236}">
                <a16:creationId xmlns:a16="http://schemas.microsoft.com/office/drawing/2014/main" id="{82CB3A7A-2D54-A133-D903-F1F639F40707}"/>
              </a:ext>
            </a:extLst>
          </p:cNvPr>
          <p:cNvPicPr>
            <a:picLocks noChangeAspect="1"/>
          </p:cNvPicPr>
          <p:nvPr/>
        </p:nvPicPr>
        <p:blipFill>
          <a:blip r:embed="rId4"/>
          <a:stretch>
            <a:fillRect/>
          </a:stretch>
        </p:blipFill>
        <p:spPr>
          <a:xfrm>
            <a:off x="2277059" y="0"/>
            <a:ext cx="7637881" cy="6858000"/>
          </a:xfrm>
          <a:prstGeom prst="rect">
            <a:avLst/>
          </a:prstGeom>
        </p:spPr>
      </p:pic>
    </p:spTree>
    <p:extLst>
      <p:ext uri="{BB962C8B-B14F-4D97-AF65-F5344CB8AC3E}">
        <p14:creationId xmlns:p14="http://schemas.microsoft.com/office/powerpoint/2010/main" val="996069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C6D46-E2D0-B3B0-6057-1D99D5019E0C}"/>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65F98FF2-468A-A70F-C5A0-65B8709E2E55}"/>
              </a:ext>
            </a:extLst>
          </p:cNvPr>
          <p:cNvPicPr>
            <a:picLocks noChangeAspect="1"/>
          </p:cNvPicPr>
          <p:nvPr/>
        </p:nvPicPr>
        <p:blipFill>
          <a:blip r:embed="rId2"/>
          <a:stretch>
            <a:fillRect/>
          </a:stretch>
        </p:blipFill>
        <p:spPr>
          <a:xfrm>
            <a:off x="235527" y="9049655"/>
            <a:ext cx="12385963" cy="6858000"/>
          </a:xfrm>
          <a:prstGeom prst="rect">
            <a:avLst/>
          </a:prstGeom>
        </p:spPr>
      </p:pic>
      <p:pic>
        <p:nvPicPr>
          <p:cNvPr id="11" name="Image 10">
            <a:extLst>
              <a:ext uri="{FF2B5EF4-FFF2-40B4-BE49-F238E27FC236}">
                <a16:creationId xmlns:a16="http://schemas.microsoft.com/office/drawing/2014/main" id="{F9C95215-41E4-C0B4-105E-342301FE0A60}"/>
              </a:ext>
            </a:extLst>
          </p:cNvPr>
          <p:cNvPicPr>
            <a:picLocks noChangeAspect="1"/>
          </p:cNvPicPr>
          <p:nvPr/>
        </p:nvPicPr>
        <p:blipFill>
          <a:blip r:embed="rId3">
            <a:alphaModFix amt="18000"/>
          </a:blip>
          <a:stretch>
            <a:fillRect/>
          </a:stretch>
        </p:blipFill>
        <p:spPr>
          <a:xfrm>
            <a:off x="0" y="0"/>
            <a:ext cx="12385962" cy="6858000"/>
          </a:xfrm>
          <a:prstGeom prst="rect">
            <a:avLst/>
          </a:prstGeom>
        </p:spPr>
      </p:pic>
      <p:pic>
        <p:nvPicPr>
          <p:cNvPr id="5" name="Image 4">
            <a:extLst>
              <a:ext uri="{FF2B5EF4-FFF2-40B4-BE49-F238E27FC236}">
                <a16:creationId xmlns:a16="http://schemas.microsoft.com/office/drawing/2014/main" id="{FF68D56E-F6DC-551D-949A-FE952AFA931E}"/>
              </a:ext>
            </a:extLst>
          </p:cNvPr>
          <p:cNvPicPr>
            <a:picLocks noChangeAspect="1"/>
          </p:cNvPicPr>
          <p:nvPr/>
        </p:nvPicPr>
        <p:blipFill>
          <a:blip r:embed="rId4"/>
          <a:stretch>
            <a:fillRect/>
          </a:stretch>
        </p:blipFill>
        <p:spPr>
          <a:xfrm>
            <a:off x="235527" y="133350"/>
            <a:ext cx="6578600" cy="6591300"/>
          </a:xfrm>
          <a:prstGeom prst="rect">
            <a:avLst/>
          </a:prstGeom>
        </p:spPr>
      </p:pic>
      <p:sp>
        <p:nvSpPr>
          <p:cNvPr id="6" name="ZoneTexte 5">
            <a:extLst>
              <a:ext uri="{FF2B5EF4-FFF2-40B4-BE49-F238E27FC236}">
                <a16:creationId xmlns:a16="http://schemas.microsoft.com/office/drawing/2014/main" id="{3DEE740D-C245-550D-4292-3C59D924BEDA}"/>
              </a:ext>
            </a:extLst>
          </p:cNvPr>
          <p:cNvSpPr txBox="1"/>
          <p:nvPr/>
        </p:nvSpPr>
        <p:spPr>
          <a:xfrm>
            <a:off x="8679052" y="-1379349"/>
            <a:ext cx="5610386" cy="646331"/>
          </a:xfrm>
          <a:prstGeom prst="rect">
            <a:avLst/>
          </a:prstGeom>
          <a:noFill/>
        </p:spPr>
        <p:txBody>
          <a:bodyPr wrap="square" rtlCol="0">
            <a:spAutoFit/>
          </a:bodyPr>
          <a:lstStyle/>
          <a:p>
            <a:r>
              <a:rPr lang="fr-FR" dirty="0"/>
              <a:t>https://</a:t>
            </a:r>
            <a:r>
              <a:rPr lang="fr-FR" dirty="0" err="1"/>
              <a:t>www.youtube.com</a:t>
            </a:r>
            <a:r>
              <a:rPr lang="fr-FR" dirty="0"/>
              <a:t>/</a:t>
            </a:r>
            <a:r>
              <a:rPr lang="fr-FR" dirty="0" err="1"/>
              <a:t>watch?v</a:t>
            </a:r>
            <a:r>
              <a:rPr lang="fr-FR" dirty="0"/>
              <a:t>=5kKB9Uw5FMo&amp;list=PL6m6TxleLg3HAX2RjyVVj1RxeUzkri58l&amp;index=17</a:t>
            </a:r>
          </a:p>
        </p:txBody>
      </p:sp>
      <p:pic>
        <p:nvPicPr>
          <p:cNvPr id="8" name="Image 7">
            <a:hlinkClick r:id="rId5"/>
            <a:extLst>
              <a:ext uri="{FF2B5EF4-FFF2-40B4-BE49-F238E27FC236}">
                <a16:creationId xmlns:a16="http://schemas.microsoft.com/office/drawing/2014/main" id="{C8D4F69E-3161-D62A-728C-7FAEC1C3C629}"/>
              </a:ext>
            </a:extLst>
          </p:cNvPr>
          <p:cNvPicPr>
            <a:picLocks noChangeAspect="1"/>
          </p:cNvPicPr>
          <p:nvPr/>
        </p:nvPicPr>
        <p:blipFill>
          <a:blip r:embed="rId6"/>
          <a:stretch>
            <a:fillRect/>
          </a:stretch>
        </p:blipFill>
        <p:spPr>
          <a:xfrm>
            <a:off x="7146975" y="1202379"/>
            <a:ext cx="5045025" cy="3896564"/>
          </a:xfrm>
          <a:prstGeom prst="rect">
            <a:avLst/>
          </a:prstGeom>
        </p:spPr>
      </p:pic>
    </p:spTree>
    <p:extLst>
      <p:ext uri="{BB962C8B-B14F-4D97-AF65-F5344CB8AC3E}">
        <p14:creationId xmlns:p14="http://schemas.microsoft.com/office/powerpoint/2010/main" val="436578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68470-BA0B-D887-656A-3C0CAEC95CB6}"/>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867F2FCD-4EF8-287F-984E-67EFACEDB639}"/>
              </a:ext>
            </a:extLst>
          </p:cNvPr>
          <p:cNvPicPr>
            <a:picLocks noChangeAspect="1"/>
          </p:cNvPicPr>
          <p:nvPr/>
        </p:nvPicPr>
        <p:blipFill>
          <a:blip r:embed="rId2"/>
          <a:stretch>
            <a:fillRect/>
          </a:stretch>
        </p:blipFill>
        <p:spPr>
          <a:xfrm>
            <a:off x="235527" y="9049655"/>
            <a:ext cx="12385963" cy="6858000"/>
          </a:xfrm>
          <a:prstGeom prst="rect">
            <a:avLst/>
          </a:prstGeom>
        </p:spPr>
      </p:pic>
      <p:pic>
        <p:nvPicPr>
          <p:cNvPr id="11" name="Image 10">
            <a:extLst>
              <a:ext uri="{FF2B5EF4-FFF2-40B4-BE49-F238E27FC236}">
                <a16:creationId xmlns:a16="http://schemas.microsoft.com/office/drawing/2014/main" id="{3905E052-7C4B-3A0A-769D-606D80DAB521}"/>
              </a:ext>
            </a:extLst>
          </p:cNvPr>
          <p:cNvPicPr>
            <a:picLocks noChangeAspect="1"/>
          </p:cNvPicPr>
          <p:nvPr/>
        </p:nvPicPr>
        <p:blipFill>
          <a:blip r:embed="rId3">
            <a:alphaModFix amt="18000"/>
          </a:blip>
          <a:stretch>
            <a:fillRect/>
          </a:stretch>
        </p:blipFill>
        <p:spPr>
          <a:xfrm>
            <a:off x="0" y="0"/>
            <a:ext cx="12385962" cy="6858000"/>
          </a:xfrm>
          <a:prstGeom prst="rect">
            <a:avLst/>
          </a:prstGeom>
        </p:spPr>
      </p:pic>
      <p:pic>
        <p:nvPicPr>
          <p:cNvPr id="3" name="Image 2">
            <a:extLst>
              <a:ext uri="{FF2B5EF4-FFF2-40B4-BE49-F238E27FC236}">
                <a16:creationId xmlns:a16="http://schemas.microsoft.com/office/drawing/2014/main" id="{A0B84621-5175-8D5C-D432-89491CE18D33}"/>
              </a:ext>
            </a:extLst>
          </p:cNvPr>
          <p:cNvPicPr>
            <a:picLocks noChangeAspect="1"/>
          </p:cNvPicPr>
          <p:nvPr/>
        </p:nvPicPr>
        <p:blipFill>
          <a:blip r:embed="rId4"/>
          <a:stretch>
            <a:fillRect/>
          </a:stretch>
        </p:blipFill>
        <p:spPr>
          <a:xfrm>
            <a:off x="2984011" y="0"/>
            <a:ext cx="6657929" cy="6858000"/>
          </a:xfrm>
          <a:prstGeom prst="rect">
            <a:avLst/>
          </a:prstGeom>
        </p:spPr>
      </p:pic>
    </p:spTree>
    <p:extLst>
      <p:ext uri="{BB962C8B-B14F-4D97-AF65-F5344CB8AC3E}">
        <p14:creationId xmlns:p14="http://schemas.microsoft.com/office/powerpoint/2010/main" val="2484730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BC327-CD8F-BF39-BE87-86417EF2107A}"/>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66541AFE-D2BA-EE4C-48A3-3E07DCEC42B4}"/>
              </a:ext>
            </a:extLst>
          </p:cNvPr>
          <p:cNvPicPr>
            <a:picLocks noChangeAspect="1"/>
          </p:cNvPicPr>
          <p:nvPr/>
        </p:nvPicPr>
        <p:blipFill>
          <a:blip r:embed="rId2"/>
          <a:stretch>
            <a:fillRect/>
          </a:stretch>
        </p:blipFill>
        <p:spPr>
          <a:xfrm>
            <a:off x="235527" y="9049655"/>
            <a:ext cx="12385963" cy="6858000"/>
          </a:xfrm>
          <a:prstGeom prst="rect">
            <a:avLst/>
          </a:prstGeom>
        </p:spPr>
      </p:pic>
      <p:pic>
        <p:nvPicPr>
          <p:cNvPr id="11" name="Image 10">
            <a:extLst>
              <a:ext uri="{FF2B5EF4-FFF2-40B4-BE49-F238E27FC236}">
                <a16:creationId xmlns:a16="http://schemas.microsoft.com/office/drawing/2014/main" id="{746A6501-681E-5321-4F73-16D5EA435C7E}"/>
              </a:ext>
            </a:extLst>
          </p:cNvPr>
          <p:cNvPicPr>
            <a:picLocks noChangeAspect="1"/>
          </p:cNvPicPr>
          <p:nvPr/>
        </p:nvPicPr>
        <p:blipFill>
          <a:blip r:embed="rId3">
            <a:alphaModFix amt="18000"/>
          </a:blip>
          <a:stretch>
            <a:fillRect/>
          </a:stretch>
        </p:blipFill>
        <p:spPr>
          <a:xfrm>
            <a:off x="0" y="0"/>
            <a:ext cx="12385962" cy="6858000"/>
          </a:xfrm>
          <a:prstGeom prst="rect">
            <a:avLst/>
          </a:prstGeom>
        </p:spPr>
      </p:pic>
      <p:pic>
        <p:nvPicPr>
          <p:cNvPr id="3" name="Image 2">
            <a:extLst>
              <a:ext uri="{FF2B5EF4-FFF2-40B4-BE49-F238E27FC236}">
                <a16:creationId xmlns:a16="http://schemas.microsoft.com/office/drawing/2014/main" id="{2067B6B1-92EE-3236-A376-1472D1CCD35E}"/>
              </a:ext>
            </a:extLst>
          </p:cNvPr>
          <p:cNvPicPr>
            <a:picLocks noChangeAspect="1"/>
          </p:cNvPicPr>
          <p:nvPr/>
        </p:nvPicPr>
        <p:blipFill>
          <a:blip r:embed="rId4"/>
          <a:stretch>
            <a:fillRect/>
          </a:stretch>
        </p:blipFill>
        <p:spPr>
          <a:xfrm>
            <a:off x="1826324" y="1053886"/>
            <a:ext cx="8725267" cy="4324026"/>
          </a:xfrm>
          <a:prstGeom prst="rect">
            <a:avLst/>
          </a:prstGeom>
        </p:spPr>
      </p:pic>
    </p:spTree>
    <p:extLst>
      <p:ext uri="{BB962C8B-B14F-4D97-AF65-F5344CB8AC3E}">
        <p14:creationId xmlns:p14="http://schemas.microsoft.com/office/powerpoint/2010/main" val="4030676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73CD8-65F8-42F3-48FA-6CEBF289F2D6}"/>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DA09480E-AB3D-FC1C-2A72-1E3E29CA8CE7}"/>
              </a:ext>
            </a:extLst>
          </p:cNvPr>
          <p:cNvPicPr>
            <a:picLocks noChangeAspect="1"/>
          </p:cNvPicPr>
          <p:nvPr/>
        </p:nvPicPr>
        <p:blipFill>
          <a:blip r:embed="rId2"/>
          <a:stretch>
            <a:fillRect/>
          </a:stretch>
        </p:blipFill>
        <p:spPr>
          <a:xfrm>
            <a:off x="235527" y="9049655"/>
            <a:ext cx="12385963" cy="6858000"/>
          </a:xfrm>
          <a:prstGeom prst="rect">
            <a:avLst/>
          </a:prstGeom>
        </p:spPr>
      </p:pic>
      <p:pic>
        <p:nvPicPr>
          <p:cNvPr id="11" name="Image 10">
            <a:extLst>
              <a:ext uri="{FF2B5EF4-FFF2-40B4-BE49-F238E27FC236}">
                <a16:creationId xmlns:a16="http://schemas.microsoft.com/office/drawing/2014/main" id="{D438D72C-4E66-DC76-DA16-6DF776613E9F}"/>
              </a:ext>
            </a:extLst>
          </p:cNvPr>
          <p:cNvPicPr>
            <a:picLocks noChangeAspect="1"/>
          </p:cNvPicPr>
          <p:nvPr/>
        </p:nvPicPr>
        <p:blipFill>
          <a:blip r:embed="rId3">
            <a:alphaModFix amt="18000"/>
          </a:blip>
          <a:stretch>
            <a:fillRect/>
          </a:stretch>
        </p:blipFill>
        <p:spPr>
          <a:xfrm>
            <a:off x="0" y="0"/>
            <a:ext cx="12385962" cy="6858000"/>
          </a:xfrm>
          <a:prstGeom prst="rect">
            <a:avLst/>
          </a:prstGeom>
        </p:spPr>
      </p:pic>
      <p:pic>
        <p:nvPicPr>
          <p:cNvPr id="3" name="Image 2">
            <a:extLst>
              <a:ext uri="{FF2B5EF4-FFF2-40B4-BE49-F238E27FC236}">
                <a16:creationId xmlns:a16="http://schemas.microsoft.com/office/drawing/2014/main" id="{A028A5B2-1AC8-AE6E-5583-ECD4CC0767C1}"/>
              </a:ext>
            </a:extLst>
          </p:cNvPr>
          <p:cNvPicPr>
            <a:picLocks noChangeAspect="1"/>
          </p:cNvPicPr>
          <p:nvPr/>
        </p:nvPicPr>
        <p:blipFill>
          <a:blip r:embed="rId4"/>
          <a:stretch>
            <a:fillRect/>
          </a:stretch>
        </p:blipFill>
        <p:spPr>
          <a:xfrm>
            <a:off x="160876" y="1043466"/>
            <a:ext cx="11870247" cy="4771067"/>
          </a:xfrm>
          <a:prstGeom prst="rect">
            <a:avLst/>
          </a:prstGeom>
        </p:spPr>
      </p:pic>
    </p:spTree>
    <p:extLst>
      <p:ext uri="{BB962C8B-B14F-4D97-AF65-F5344CB8AC3E}">
        <p14:creationId xmlns:p14="http://schemas.microsoft.com/office/powerpoint/2010/main" val="3501587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A2097-7545-78F2-9C78-887A695BF501}"/>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6451C7E9-C22E-9252-030F-EF0E8F33FE4D}"/>
              </a:ext>
            </a:extLst>
          </p:cNvPr>
          <p:cNvPicPr>
            <a:picLocks noChangeAspect="1"/>
          </p:cNvPicPr>
          <p:nvPr/>
        </p:nvPicPr>
        <p:blipFill>
          <a:blip r:embed="rId2"/>
          <a:stretch>
            <a:fillRect/>
          </a:stretch>
        </p:blipFill>
        <p:spPr>
          <a:xfrm>
            <a:off x="235527" y="9049655"/>
            <a:ext cx="12385963" cy="6858000"/>
          </a:xfrm>
          <a:prstGeom prst="rect">
            <a:avLst/>
          </a:prstGeom>
        </p:spPr>
      </p:pic>
      <p:pic>
        <p:nvPicPr>
          <p:cNvPr id="11" name="Image 10">
            <a:extLst>
              <a:ext uri="{FF2B5EF4-FFF2-40B4-BE49-F238E27FC236}">
                <a16:creationId xmlns:a16="http://schemas.microsoft.com/office/drawing/2014/main" id="{DF9844BA-C743-8B79-14F1-416C0B6FB705}"/>
              </a:ext>
            </a:extLst>
          </p:cNvPr>
          <p:cNvPicPr>
            <a:picLocks noChangeAspect="1"/>
          </p:cNvPicPr>
          <p:nvPr/>
        </p:nvPicPr>
        <p:blipFill>
          <a:blip r:embed="rId3">
            <a:alphaModFix amt="18000"/>
          </a:blip>
          <a:stretch>
            <a:fillRect/>
          </a:stretch>
        </p:blipFill>
        <p:spPr>
          <a:xfrm>
            <a:off x="0" y="0"/>
            <a:ext cx="12385962" cy="6858000"/>
          </a:xfrm>
          <a:prstGeom prst="rect">
            <a:avLst/>
          </a:prstGeom>
        </p:spPr>
      </p:pic>
      <p:pic>
        <p:nvPicPr>
          <p:cNvPr id="3" name="Image 2">
            <a:extLst>
              <a:ext uri="{FF2B5EF4-FFF2-40B4-BE49-F238E27FC236}">
                <a16:creationId xmlns:a16="http://schemas.microsoft.com/office/drawing/2014/main" id="{7A94092A-3F2B-111D-BD86-9832C46AED29}"/>
              </a:ext>
            </a:extLst>
          </p:cNvPr>
          <p:cNvPicPr>
            <a:picLocks noChangeAspect="1"/>
          </p:cNvPicPr>
          <p:nvPr/>
        </p:nvPicPr>
        <p:blipFill>
          <a:blip r:embed="rId4"/>
          <a:stretch>
            <a:fillRect/>
          </a:stretch>
        </p:blipFill>
        <p:spPr>
          <a:xfrm>
            <a:off x="1346200" y="171450"/>
            <a:ext cx="9749590" cy="6686550"/>
          </a:xfrm>
          <a:prstGeom prst="rect">
            <a:avLst/>
          </a:prstGeom>
        </p:spPr>
      </p:pic>
    </p:spTree>
    <p:extLst>
      <p:ext uri="{BB962C8B-B14F-4D97-AF65-F5344CB8AC3E}">
        <p14:creationId xmlns:p14="http://schemas.microsoft.com/office/powerpoint/2010/main" val="1806348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27F52-410F-2A66-E99C-B15E69D8DC1A}"/>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CE94FD81-E998-AB89-9561-CE08FF89BFDC}"/>
              </a:ext>
            </a:extLst>
          </p:cNvPr>
          <p:cNvPicPr>
            <a:picLocks noChangeAspect="1"/>
          </p:cNvPicPr>
          <p:nvPr/>
        </p:nvPicPr>
        <p:blipFill>
          <a:blip r:embed="rId2"/>
          <a:stretch>
            <a:fillRect/>
          </a:stretch>
        </p:blipFill>
        <p:spPr>
          <a:xfrm>
            <a:off x="235527" y="9049655"/>
            <a:ext cx="12385963" cy="6858000"/>
          </a:xfrm>
          <a:prstGeom prst="rect">
            <a:avLst/>
          </a:prstGeom>
        </p:spPr>
      </p:pic>
      <p:pic>
        <p:nvPicPr>
          <p:cNvPr id="7" name="Image 6">
            <a:extLst>
              <a:ext uri="{FF2B5EF4-FFF2-40B4-BE49-F238E27FC236}">
                <a16:creationId xmlns:a16="http://schemas.microsoft.com/office/drawing/2014/main" id="{86FBD1B5-713B-7608-AB04-1D7DA476F87D}"/>
              </a:ext>
            </a:extLst>
          </p:cNvPr>
          <p:cNvPicPr>
            <a:picLocks noChangeAspect="1"/>
          </p:cNvPicPr>
          <p:nvPr/>
        </p:nvPicPr>
        <p:blipFill>
          <a:blip r:embed="rId3"/>
          <a:stretch>
            <a:fillRect/>
          </a:stretch>
        </p:blipFill>
        <p:spPr>
          <a:xfrm>
            <a:off x="6613784" y="-4608266"/>
            <a:ext cx="12385962" cy="4572000"/>
          </a:xfrm>
          <a:prstGeom prst="rect">
            <a:avLst/>
          </a:prstGeom>
        </p:spPr>
      </p:pic>
      <p:pic>
        <p:nvPicPr>
          <p:cNvPr id="11" name="Image 10">
            <a:extLst>
              <a:ext uri="{FF2B5EF4-FFF2-40B4-BE49-F238E27FC236}">
                <a16:creationId xmlns:a16="http://schemas.microsoft.com/office/drawing/2014/main" id="{0438B94A-7F91-7C22-2546-EC452D3B2DE5}"/>
              </a:ext>
            </a:extLst>
          </p:cNvPr>
          <p:cNvPicPr>
            <a:picLocks noChangeAspect="1"/>
          </p:cNvPicPr>
          <p:nvPr/>
        </p:nvPicPr>
        <p:blipFill>
          <a:blip r:embed="rId4">
            <a:alphaModFix amt="35000"/>
          </a:blip>
          <a:stretch>
            <a:fillRect/>
          </a:stretch>
        </p:blipFill>
        <p:spPr>
          <a:xfrm>
            <a:off x="-1" y="0"/>
            <a:ext cx="12288982" cy="6894266"/>
          </a:xfrm>
          <a:prstGeom prst="rect">
            <a:avLst/>
          </a:prstGeom>
        </p:spPr>
      </p:pic>
      <p:sp>
        <p:nvSpPr>
          <p:cNvPr id="13" name="ZoneTexte 12">
            <a:extLst>
              <a:ext uri="{FF2B5EF4-FFF2-40B4-BE49-F238E27FC236}">
                <a16:creationId xmlns:a16="http://schemas.microsoft.com/office/drawing/2014/main" id="{EFD2B7A9-CEEF-E670-1356-35EA4155663C}"/>
              </a:ext>
            </a:extLst>
          </p:cNvPr>
          <p:cNvSpPr txBox="1"/>
          <p:nvPr/>
        </p:nvSpPr>
        <p:spPr>
          <a:xfrm>
            <a:off x="-1348353" y="7989657"/>
            <a:ext cx="7173191" cy="1477328"/>
          </a:xfrm>
          <a:prstGeom prst="rect">
            <a:avLst/>
          </a:prstGeom>
          <a:noFill/>
        </p:spPr>
        <p:txBody>
          <a:bodyPr wrap="square">
            <a:spAutoFit/>
          </a:bodyPr>
          <a:lstStyle/>
          <a:p>
            <a:r>
              <a:rPr lang="fr-FR" b="1" i="0" dirty="0">
                <a:solidFill>
                  <a:schemeClr val="tx2">
                    <a:lumMod val="90000"/>
                    <a:lumOff val="10000"/>
                  </a:schemeClr>
                </a:solidFill>
                <a:effectLst/>
                <a:latin typeface="Source Sans Pro" panose="020B0503030403020204" pitchFamily="34" charset="0"/>
              </a:rPr>
              <a:t>Jean-Michel PEREZ</a:t>
            </a:r>
            <a:br>
              <a:rPr lang="fr-FR" dirty="0">
                <a:solidFill>
                  <a:schemeClr val="tx2">
                    <a:lumMod val="90000"/>
                    <a:lumOff val="10000"/>
                  </a:schemeClr>
                </a:solidFill>
              </a:rPr>
            </a:br>
            <a:r>
              <a:rPr lang="fr-FR" b="0" i="0" dirty="0">
                <a:solidFill>
                  <a:schemeClr val="tx2">
                    <a:lumMod val="90000"/>
                    <a:lumOff val="10000"/>
                  </a:schemeClr>
                </a:solidFill>
                <a:effectLst/>
                <a:latin typeface="Source Sans Pro" panose="020B0503030403020204" pitchFamily="34" charset="0"/>
              </a:rPr>
              <a:t>Professeur des universités, Sciences de l’Éducation</a:t>
            </a:r>
          </a:p>
          <a:p>
            <a:r>
              <a:rPr lang="fr-FR" b="0" i="0" dirty="0">
                <a:solidFill>
                  <a:schemeClr val="tx2">
                    <a:lumMod val="90000"/>
                    <a:lumOff val="10000"/>
                  </a:schemeClr>
                </a:solidFill>
                <a:effectLst/>
                <a:latin typeface="Source Sans Pro" panose="020B0503030403020204" pitchFamily="34" charset="0"/>
              </a:rPr>
              <a:t>Université de Lorraine / LISEC</a:t>
            </a:r>
          </a:p>
          <a:p>
            <a:r>
              <a:rPr lang="fr-FR" dirty="0">
                <a:solidFill>
                  <a:schemeClr val="tx2">
                    <a:lumMod val="90000"/>
                    <a:lumOff val="10000"/>
                  </a:schemeClr>
                </a:solidFill>
                <a:latin typeface="Source Sans Pro" panose="020B0503030403020204" pitchFamily="34" charset="0"/>
                <a:hlinkClick r:id="rId5"/>
              </a:rPr>
              <a:t>Directeur du pole scientifique CLCS</a:t>
            </a:r>
            <a:endParaRPr lang="fr-FR" dirty="0">
              <a:solidFill>
                <a:schemeClr val="tx2">
                  <a:lumMod val="90000"/>
                  <a:lumOff val="10000"/>
                </a:schemeClr>
              </a:solidFill>
              <a:latin typeface="Source Sans Pro" panose="020B0503030403020204" pitchFamily="34" charset="0"/>
            </a:endParaRPr>
          </a:p>
          <a:p>
            <a:r>
              <a:rPr lang="fr-FR" b="0" i="0" dirty="0">
                <a:solidFill>
                  <a:schemeClr val="tx2">
                    <a:lumMod val="90000"/>
                    <a:lumOff val="10000"/>
                  </a:schemeClr>
                </a:solidFill>
                <a:effectLst/>
                <a:latin typeface="Source Sans Pro" panose="020B0503030403020204" pitchFamily="34" charset="0"/>
              </a:rPr>
              <a:t>INSPE</a:t>
            </a:r>
          </a:p>
        </p:txBody>
      </p:sp>
      <p:sp>
        <p:nvSpPr>
          <p:cNvPr id="14" name="ZoneTexte 13">
            <a:extLst>
              <a:ext uri="{FF2B5EF4-FFF2-40B4-BE49-F238E27FC236}">
                <a16:creationId xmlns:a16="http://schemas.microsoft.com/office/drawing/2014/main" id="{BB6649CE-86F8-C2DB-E0F6-1C29C70674C5}"/>
              </a:ext>
            </a:extLst>
          </p:cNvPr>
          <p:cNvSpPr txBox="1"/>
          <p:nvPr/>
        </p:nvSpPr>
        <p:spPr>
          <a:xfrm>
            <a:off x="6144490" y="7780992"/>
            <a:ext cx="7173191" cy="1477328"/>
          </a:xfrm>
          <a:prstGeom prst="rect">
            <a:avLst/>
          </a:prstGeom>
          <a:noFill/>
        </p:spPr>
        <p:txBody>
          <a:bodyPr wrap="square">
            <a:spAutoFit/>
          </a:bodyPr>
          <a:lstStyle/>
          <a:p>
            <a:r>
              <a:rPr lang="fr-FR" b="1" i="0" dirty="0">
                <a:solidFill>
                  <a:schemeClr val="tx2">
                    <a:lumMod val="90000"/>
                    <a:lumOff val="10000"/>
                  </a:schemeClr>
                </a:solidFill>
                <a:effectLst/>
                <a:latin typeface="Source Sans Pro" panose="020B0503030403020204" pitchFamily="34" charset="0"/>
              </a:rPr>
              <a:t>Geraldine SUAU</a:t>
            </a:r>
            <a:br>
              <a:rPr lang="fr-FR" dirty="0">
                <a:solidFill>
                  <a:schemeClr val="tx2">
                    <a:lumMod val="90000"/>
                    <a:lumOff val="10000"/>
                  </a:schemeClr>
                </a:solidFill>
              </a:rPr>
            </a:br>
            <a:r>
              <a:rPr lang="fr-FR" dirty="0">
                <a:solidFill>
                  <a:schemeClr val="tx2">
                    <a:lumMod val="90000"/>
                    <a:lumOff val="10000"/>
                  </a:schemeClr>
                </a:solidFill>
                <a:latin typeface="Source Sans Pro" panose="020B0503030403020204" pitchFamily="34" charset="0"/>
              </a:rPr>
              <a:t>Maitresse de conférences</a:t>
            </a:r>
            <a:r>
              <a:rPr lang="fr-FR" b="0" i="0" dirty="0">
                <a:solidFill>
                  <a:schemeClr val="tx2">
                    <a:lumMod val="90000"/>
                    <a:lumOff val="10000"/>
                  </a:schemeClr>
                </a:solidFill>
                <a:effectLst/>
                <a:latin typeface="Source Sans Pro" panose="020B0503030403020204" pitchFamily="34" charset="0"/>
              </a:rPr>
              <a:t>, Habilitée à diriger des Recherches</a:t>
            </a:r>
          </a:p>
          <a:p>
            <a:r>
              <a:rPr lang="fr-FR" b="0" i="0" dirty="0">
                <a:solidFill>
                  <a:schemeClr val="tx2">
                    <a:lumMod val="90000"/>
                    <a:lumOff val="10000"/>
                  </a:schemeClr>
                </a:solidFill>
                <a:effectLst/>
                <a:latin typeface="Source Sans Pro" panose="020B0503030403020204" pitchFamily="34" charset="0"/>
              </a:rPr>
              <a:t>Université de Lorraine / LISEC</a:t>
            </a:r>
          </a:p>
          <a:p>
            <a:r>
              <a:rPr lang="fr-FR" dirty="0">
                <a:solidFill>
                  <a:schemeClr val="tx2">
                    <a:lumMod val="90000"/>
                    <a:lumOff val="10000"/>
                  </a:schemeClr>
                </a:solidFill>
                <a:latin typeface="Source Sans Pro" panose="020B0503030403020204" pitchFamily="34" charset="0"/>
                <a:hlinkClick r:id="rId6">
                  <a:extLst>
                    <a:ext uri="{A12FA001-AC4F-418D-AE19-62706E023703}">
                      <ahyp:hlinkClr xmlns:ahyp="http://schemas.microsoft.com/office/drawing/2018/hyperlinkcolor" val="tx"/>
                    </a:ext>
                  </a:extLst>
                </a:hlinkClick>
              </a:rPr>
              <a:t>Directrice de l’École doctorale SLTC</a:t>
            </a:r>
            <a:endParaRPr lang="fr-FR" dirty="0">
              <a:solidFill>
                <a:schemeClr val="tx2">
                  <a:lumMod val="90000"/>
                  <a:lumOff val="10000"/>
                </a:schemeClr>
              </a:solidFill>
              <a:latin typeface="Source Sans Pro" panose="020B0503030403020204" pitchFamily="34" charset="0"/>
            </a:endParaRPr>
          </a:p>
          <a:p>
            <a:r>
              <a:rPr lang="fr-FR" b="0" i="0" dirty="0">
                <a:solidFill>
                  <a:schemeClr val="tx2">
                    <a:lumMod val="90000"/>
                    <a:lumOff val="10000"/>
                  </a:schemeClr>
                </a:solidFill>
                <a:effectLst/>
                <a:latin typeface="Source Sans Pro" panose="020B0503030403020204" pitchFamily="34" charset="0"/>
              </a:rPr>
              <a:t>I</a:t>
            </a:r>
            <a:r>
              <a:rPr lang="fr-FR" dirty="0">
                <a:solidFill>
                  <a:schemeClr val="tx2">
                    <a:lumMod val="90000"/>
                    <a:lumOff val="10000"/>
                  </a:schemeClr>
                </a:solidFill>
                <a:latin typeface="Source Sans Pro" panose="020B0503030403020204" pitchFamily="34" charset="0"/>
              </a:rPr>
              <a:t>NSPE</a:t>
            </a:r>
            <a:endParaRPr lang="fr-FR" b="0" i="0" dirty="0">
              <a:solidFill>
                <a:schemeClr val="tx2">
                  <a:lumMod val="90000"/>
                  <a:lumOff val="10000"/>
                </a:schemeClr>
              </a:solidFill>
              <a:effectLst/>
              <a:latin typeface="Source Sans Pro" panose="020B0503030403020204" pitchFamily="34" charset="0"/>
            </a:endParaRPr>
          </a:p>
        </p:txBody>
      </p:sp>
      <p:pic>
        <p:nvPicPr>
          <p:cNvPr id="3" name="Image 2">
            <a:extLst>
              <a:ext uri="{FF2B5EF4-FFF2-40B4-BE49-F238E27FC236}">
                <a16:creationId xmlns:a16="http://schemas.microsoft.com/office/drawing/2014/main" id="{D70806B3-5470-3820-95B3-4E8BC93E49F6}"/>
              </a:ext>
            </a:extLst>
          </p:cNvPr>
          <p:cNvPicPr>
            <a:picLocks noChangeAspect="1"/>
          </p:cNvPicPr>
          <p:nvPr/>
        </p:nvPicPr>
        <p:blipFill>
          <a:blip r:embed="rId7"/>
          <a:stretch>
            <a:fillRect/>
          </a:stretch>
        </p:blipFill>
        <p:spPr>
          <a:xfrm>
            <a:off x="2292332" y="384131"/>
            <a:ext cx="7704314" cy="6762530"/>
          </a:xfrm>
          <a:prstGeom prst="rect">
            <a:avLst/>
          </a:prstGeom>
        </p:spPr>
      </p:pic>
      <p:pic>
        <p:nvPicPr>
          <p:cNvPr id="5" name="Image 4">
            <a:extLst>
              <a:ext uri="{FF2B5EF4-FFF2-40B4-BE49-F238E27FC236}">
                <a16:creationId xmlns:a16="http://schemas.microsoft.com/office/drawing/2014/main" id="{B1396427-8494-D0F7-9A63-2DA5EC9A893E}"/>
              </a:ext>
            </a:extLst>
          </p:cNvPr>
          <p:cNvPicPr>
            <a:picLocks noChangeAspect="1"/>
          </p:cNvPicPr>
          <p:nvPr/>
        </p:nvPicPr>
        <p:blipFill>
          <a:blip r:embed="rId8"/>
          <a:stretch>
            <a:fillRect/>
          </a:stretch>
        </p:blipFill>
        <p:spPr>
          <a:xfrm>
            <a:off x="4372892" y="4113526"/>
            <a:ext cx="3446216" cy="2780740"/>
          </a:xfrm>
          <a:prstGeom prst="rect">
            <a:avLst/>
          </a:prstGeom>
        </p:spPr>
      </p:pic>
      <p:pic>
        <p:nvPicPr>
          <p:cNvPr id="8" name="Image 7">
            <a:extLst>
              <a:ext uri="{FF2B5EF4-FFF2-40B4-BE49-F238E27FC236}">
                <a16:creationId xmlns:a16="http://schemas.microsoft.com/office/drawing/2014/main" id="{1A4C77CE-E7C0-615C-AD03-33FFB84A2F3E}"/>
              </a:ext>
            </a:extLst>
          </p:cNvPr>
          <p:cNvPicPr>
            <a:picLocks noChangeAspect="1"/>
          </p:cNvPicPr>
          <p:nvPr/>
        </p:nvPicPr>
        <p:blipFill>
          <a:blip r:embed="rId9"/>
          <a:stretch>
            <a:fillRect/>
          </a:stretch>
        </p:blipFill>
        <p:spPr>
          <a:xfrm>
            <a:off x="1286358" y="-59388"/>
            <a:ext cx="12288981" cy="814505"/>
          </a:xfrm>
          <a:prstGeom prst="rect">
            <a:avLst/>
          </a:prstGeom>
        </p:spPr>
      </p:pic>
    </p:spTree>
    <p:extLst>
      <p:ext uri="{BB962C8B-B14F-4D97-AF65-F5344CB8AC3E}">
        <p14:creationId xmlns:p14="http://schemas.microsoft.com/office/powerpoint/2010/main" val="3331183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736A7-F544-D1C1-2F57-0A2CA4538C37}"/>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EB47BB7B-B3E4-CA96-2405-36CDEAC3375B}"/>
              </a:ext>
            </a:extLst>
          </p:cNvPr>
          <p:cNvPicPr>
            <a:picLocks noChangeAspect="1"/>
          </p:cNvPicPr>
          <p:nvPr/>
        </p:nvPicPr>
        <p:blipFill>
          <a:blip r:embed="rId2"/>
          <a:stretch>
            <a:fillRect/>
          </a:stretch>
        </p:blipFill>
        <p:spPr>
          <a:xfrm>
            <a:off x="235527" y="9049655"/>
            <a:ext cx="12385963" cy="6858000"/>
          </a:xfrm>
          <a:prstGeom prst="rect">
            <a:avLst/>
          </a:prstGeom>
        </p:spPr>
      </p:pic>
      <p:pic>
        <p:nvPicPr>
          <p:cNvPr id="11" name="Image 10">
            <a:extLst>
              <a:ext uri="{FF2B5EF4-FFF2-40B4-BE49-F238E27FC236}">
                <a16:creationId xmlns:a16="http://schemas.microsoft.com/office/drawing/2014/main" id="{C48DF19A-9512-84EA-809F-E750006866C7}"/>
              </a:ext>
            </a:extLst>
          </p:cNvPr>
          <p:cNvPicPr>
            <a:picLocks noChangeAspect="1"/>
          </p:cNvPicPr>
          <p:nvPr/>
        </p:nvPicPr>
        <p:blipFill>
          <a:blip r:embed="rId3">
            <a:alphaModFix amt="18000"/>
          </a:blip>
          <a:stretch>
            <a:fillRect/>
          </a:stretch>
        </p:blipFill>
        <p:spPr>
          <a:xfrm>
            <a:off x="0" y="0"/>
            <a:ext cx="12385962" cy="6858000"/>
          </a:xfrm>
          <a:prstGeom prst="rect">
            <a:avLst/>
          </a:prstGeom>
        </p:spPr>
      </p:pic>
      <p:pic>
        <p:nvPicPr>
          <p:cNvPr id="3" name="Image 2">
            <a:extLst>
              <a:ext uri="{FF2B5EF4-FFF2-40B4-BE49-F238E27FC236}">
                <a16:creationId xmlns:a16="http://schemas.microsoft.com/office/drawing/2014/main" id="{BFD0BBA6-9B68-E5E7-C4CF-71A3E4C84A92}"/>
              </a:ext>
            </a:extLst>
          </p:cNvPr>
          <p:cNvPicPr>
            <a:picLocks noChangeAspect="1"/>
          </p:cNvPicPr>
          <p:nvPr/>
        </p:nvPicPr>
        <p:blipFill>
          <a:blip r:embed="rId4"/>
          <a:stretch>
            <a:fillRect/>
          </a:stretch>
        </p:blipFill>
        <p:spPr>
          <a:xfrm>
            <a:off x="418034" y="656202"/>
            <a:ext cx="11355931" cy="5545595"/>
          </a:xfrm>
          <a:prstGeom prst="rect">
            <a:avLst/>
          </a:prstGeom>
        </p:spPr>
      </p:pic>
    </p:spTree>
    <p:extLst>
      <p:ext uri="{BB962C8B-B14F-4D97-AF65-F5344CB8AC3E}">
        <p14:creationId xmlns:p14="http://schemas.microsoft.com/office/powerpoint/2010/main" val="1547452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AC32634A-6212-0049-BC11-96336F17D06E}"/>
              </a:ext>
            </a:extLst>
          </p:cNvPr>
          <p:cNvSpPr>
            <a:spLocks noGrp="1"/>
          </p:cNvSpPr>
          <p:nvPr>
            <p:ph type="sldNum" sz="quarter" idx="12"/>
          </p:nvPr>
        </p:nvSpPr>
        <p:spPr/>
        <p:txBody>
          <a:bodyPr/>
          <a:lstStyle/>
          <a:p>
            <a:fld id="{3DC2F610-0AFE-D04D-9909-9CBA9AFB1E2F}" type="slidenum">
              <a:rPr lang="fr-FR" smtClean="0"/>
              <a:t>21</a:t>
            </a:fld>
            <a:endParaRPr lang="fr-FR"/>
          </a:p>
        </p:txBody>
      </p:sp>
      <p:sp>
        <p:nvSpPr>
          <p:cNvPr id="4" name="Espace réservé de la date 3">
            <a:extLst>
              <a:ext uri="{FF2B5EF4-FFF2-40B4-BE49-F238E27FC236}">
                <a16:creationId xmlns:a16="http://schemas.microsoft.com/office/drawing/2014/main" id="{2D881380-E39D-0048-990E-E385DCC6BB1C}"/>
              </a:ext>
            </a:extLst>
          </p:cNvPr>
          <p:cNvSpPr>
            <a:spLocks noGrp="1"/>
          </p:cNvSpPr>
          <p:nvPr>
            <p:ph type="dt" sz="half" idx="10"/>
          </p:nvPr>
        </p:nvSpPr>
        <p:spPr/>
        <p:txBody>
          <a:bodyPr/>
          <a:lstStyle/>
          <a:p>
            <a:fld id="{A56EEFB2-82EC-BA4D-829B-E9ED2AFB7EC1}" type="datetime1">
              <a:rPr lang="fr-FR" smtClean="0"/>
              <a:t>12/04/2026</a:t>
            </a:fld>
            <a:endParaRPr lang="fr-FR"/>
          </a:p>
        </p:txBody>
      </p:sp>
      <p:graphicFrame>
        <p:nvGraphicFramePr>
          <p:cNvPr id="6" name="Tableau 5">
            <a:extLst>
              <a:ext uri="{FF2B5EF4-FFF2-40B4-BE49-F238E27FC236}">
                <a16:creationId xmlns:a16="http://schemas.microsoft.com/office/drawing/2014/main" id="{EAA97172-97C6-2F4F-BAE0-C33F587708EB}"/>
              </a:ext>
            </a:extLst>
          </p:cNvPr>
          <p:cNvGraphicFramePr>
            <a:graphicFrameLocks noGrp="1"/>
          </p:cNvGraphicFramePr>
          <p:nvPr/>
        </p:nvGraphicFramePr>
        <p:xfrm>
          <a:off x="1558637" y="2486776"/>
          <a:ext cx="8645236" cy="2834640"/>
        </p:xfrm>
        <a:graphic>
          <a:graphicData uri="http://schemas.openxmlformats.org/drawingml/2006/table">
            <a:tbl>
              <a:tblPr firstRow="1" bandRow="1">
                <a:tableStyleId>{D7AC3CCA-C797-4891-BE02-D94E43425B78}</a:tableStyleId>
              </a:tblPr>
              <a:tblGrid>
                <a:gridCol w="8645236">
                  <a:extLst>
                    <a:ext uri="{9D8B030D-6E8A-4147-A177-3AD203B41FA5}">
                      <a16:colId xmlns:a16="http://schemas.microsoft.com/office/drawing/2014/main" val="20000"/>
                    </a:ext>
                  </a:extLst>
                </a:gridCol>
              </a:tblGrid>
              <a:tr h="370840">
                <a:tc>
                  <a:txBody>
                    <a:bodyPr/>
                    <a:lstStyle/>
                    <a:p>
                      <a:pPr algn="just"/>
                      <a:r>
                        <a:rPr lang="fr-FR" sz="2000" b="0" dirty="0">
                          <a:latin typeface="+mn-lt"/>
                          <a:cs typeface="Times New Roman"/>
                        </a:rPr>
                        <a:t>Enseignante</a:t>
                      </a:r>
                      <a:r>
                        <a:rPr lang="fr-FR" sz="2000" b="0" baseline="0" dirty="0">
                          <a:latin typeface="+mn-lt"/>
                          <a:cs typeface="Times New Roman"/>
                        </a:rPr>
                        <a:t> H.</a:t>
                      </a:r>
                    </a:p>
                    <a:p>
                      <a:pPr algn="just"/>
                      <a:r>
                        <a:rPr lang="fr-FR" sz="2000" b="0" i="1" kern="1200" dirty="0">
                          <a:solidFill>
                            <a:schemeClr val="dk1"/>
                          </a:solidFill>
                          <a:effectLst/>
                          <a:latin typeface="+mn-lt"/>
                          <a:ea typeface="+mn-ea"/>
                          <a:cs typeface="Times New Roman"/>
                        </a:rPr>
                        <a:t>professeur des écoles depuis 1998. Elle a enseigné pendant douze ans avant de devenir directrice d’école, puis </a:t>
                      </a:r>
                      <a:r>
                        <a:rPr lang="fr-FR" sz="2000" b="0" i="1" u="sng" kern="1200" dirty="0">
                          <a:solidFill>
                            <a:schemeClr val="dk1"/>
                          </a:solidFill>
                          <a:effectLst/>
                          <a:latin typeface="+mn-lt"/>
                          <a:ea typeface="+mn-ea"/>
                          <a:cs typeface="Times New Roman"/>
                        </a:rPr>
                        <a:t>professeur des écoles maître-formateur</a:t>
                      </a:r>
                      <a:r>
                        <a:rPr lang="fr-FR" sz="2000" b="0" i="1" kern="1200" dirty="0">
                          <a:solidFill>
                            <a:schemeClr val="dk1"/>
                          </a:solidFill>
                          <a:effectLst/>
                          <a:latin typeface="+mn-lt"/>
                          <a:ea typeface="+mn-ea"/>
                          <a:cs typeface="Times New Roman"/>
                        </a:rPr>
                        <a:t>.  En 2013, elle intègre une école d’application dans laquelle elle exerce toujours. Concernant son implication dans le projet PIMS, elle l’explicite au regard d’un appel à candidature de la part de son inspection et </a:t>
                      </a:r>
                      <a:r>
                        <a:rPr lang="fr-FR" sz="2000" b="0" i="1" u="sng" kern="1200" dirty="0">
                          <a:solidFill>
                            <a:schemeClr val="dk1"/>
                          </a:solidFill>
                          <a:effectLst/>
                          <a:latin typeface="+mn-lt"/>
                          <a:ea typeface="+mn-ea"/>
                          <a:cs typeface="Times New Roman"/>
                        </a:rPr>
                        <a:t>des difficultés en mathématiques d’un ERIH dans sa classe et pour lequel, « elle ne sait pas trop bien ce qu’elle peut faire </a:t>
                      </a:r>
                      <a:r>
                        <a:rPr lang="fr-FR" sz="2000" b="0" i="1" kern="1200" dirty="0">
                          <a:solidFill>
                            <a:schemeClr val="dk1"/>
                          </a:solidFill>
                          <a:effectLst/>
                          <a:latin typeface="+mn-lt"/>
                          <a:ea typeface="+mn-ea"/>
                          <a:cs typeface="Times New Roman"/>
                        </a:rPr>
                        <a:t>». Désireuse de participer et de réfléchir à l’accueil de ces élèves en milieu ordinaire, elle fait acte de candidature</a:t>
                      </a:r>
                      <a:r>
                        <a:rPr lang="fr-FR" sz="1800" b="0" i="1" kern="1200" dirty="0">
                          <a:solidFill>
                            <a:schemeClr val="dk1"/>
                          </a:solidFill>
                          <a:effectLst/>
                          <a:latin typeface="+mn-lt"/>
                          <a:ea typeface="+mn-ea"/>
                          <a:cs typeface="Times New Roman"/>
                        </a:rPr>
                        <a:t>. </a:t>
                      </a:r>
                      <a:endParaRPr lang="fr-FR" b="0" i="1" dirty="0">
                        <a:effectLst/>
                        <a:latin typeface="+mn-lt"/>
                        <a:cs typeface="Times New Roman"/>
                      </a:endParaRPr>
                    </a:p>
                  </a:txBody>
                  <a:tcPr>
                    <a:solidFill>
                      <a:schemeClr val="accent1">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7" name="Tableau 6">
            <a:extLst>
              <a:ext uri="{FF2B5EF4-FFF2-40B4-BE49-F238E27FC236}">
                <a16:creationId xmlns:a16="http://schemas.microsoft.com/office/drawing/2014/main" id="{64510605-C636-9C42-852E-E8F60615104C}"/>
              </a:ext>
            </a:extLst>
          </p:cNvPr>
          <p:cNvGraphicFramePr>
            <a:graphicFrameLocks noGrp="1"/>
          </p:cNvGraphicFramePr>
          <p:nvPr>
            <p:extLst>
              <p:ext uri="{D42A27DB-BD31-4B8C-83A1-F6EECF244321}">
                <p14:modId xmlns:p14="http://schemas.microsoft.com/office/powerpoint/2010/main" val="4027836525"/>
              </p:ext>
            </p:extLst>
          </p:nvPr>
        </p:nvGraphicFramePr>
        <p:xfrm>
          <a:off x="720437" y="1373547"/>
          <a:ext cx="10321636" cy="1005840"/>
        </p:xfrm>
        <a:graphic>
          <a:graphicData uri="http://schemas.openxmlformats.org/drawingml/2006/table">
            <a:tbl>
              <a:tblPr firstRow="1" bandRow="1">
                <a:tableStyleId>{5C22544A-7EE6-4342-B048-85BDC9FD1C3A}</a:tableStyleId>
              </a:tblPr>
              <a:tblGrid>
                <a:gridCol w="10321636">
                  <a:extLst>
                    <a:ext uri="{9D8B030D-6E8A-4147-A177-3AD203B41FA5}">
                      <a16:colId xmlns:a16="http://schemas.microsoft.com/office/drawing/2014/main" val="364843001"/>
                    </a:ext>
                  </a:extLst>
                </a:gridCol>
              </a:tblGrid>
              <a:tr h="370840">
                <a:tc>
                  <a:txBody>
                    <a:bodyPr/>
                    <a:lstStyle/>
                    <a:p>
                      <a:r>
                        <a:rPr lang="fr-FR" sz="2000" dirty="0"/>
                        <a:t>La pratique de l’observation est difficile à mettre en place dans le quotidien de la classe, alors que celle-ci nous apparaît comme centrale dans le cadre d’une accessibilité aux savoirs.</a:t>
                      </a:r>
                    </a:p>
                  </a:txBody>
                  <a:tcPr/>
                </a:tc>
                <a:extLst>
                  <a:ext uri="{0D108BD9-81ED-4DB2-BD59-A6C34878D82A}">
                    <a16:rowId xmlns:a16="http://schemas.microsoft.com/office/drawing/2014/main" val="461162298"/>
                  </a:ext>
                </a:extLst>
              </a:tr>
            </a:tbl>
          </a:graphicData>
        </a:graphic>
      </p:graphicFrame>
      <p:graphicFrame>
        <p:nvGraphicFramePr>
          <p:cNvPr id="9" name="Tableau 8">
            <a:extLst>
              <a:ext uri="{FF2B5EF4-FFF2-40B4-BE49-F238E27FC236}">
                <a16:creationId xmlns:a16="http://schemas.microsoft.com/office/drawing/2014/main" id="{F5859AE2-40F6-3F4A-B22D-8F3FE053711F}"/>
              </a:ext>
            </a:extLst>
          </p:cNvPr>
          <p:cNvGraphicFramePr>
            <a:graphicFrameLocks noGrp="1"/>
          </p:cNvGraphicFramePr>
          <p:nvPr>
            <p:extLst>
              <p:ext uri="{D42A27DB-BD31-4B8C-83A1-F6EECF244321}">
                <p14:modId xmlns:p14="http://schemas.microsoft.com/office/powerpoint/2010/main" val="3563847175"/>
              </p:ext>
            </p:extLst>
          </p:nvPr>
        </p:nvGraphicFramePr>
        <p:xfrm>
          <a:off x="838200" y="260318"/>
          <a:ext cx="6144491" cy="1005840"/>
        </p:xfrm>
        <a:graphic>
          <a:graphicData uri="http://schemas.openxmlformats.org/drawingml/2006/table">
            <a:tbl>
              <a:tblPr firstRow="1" bandRow="1">
                <a:tableStyleId>{21E4AEA4-8DFA-4A89-87EB-49C32662AFE0}</a:tableStyleId>
              </a:tblPr>
              <a:tblGrid>
                <a:gridCol w="6144491">
                  <a:extLst>
                    <a:ext uri="{9D8B030D-6E8A-4147-A177-3AD203B41FA5}">
                      <a16:colId xmlns:a16="http://schemas.microsoft.com/office/drawing/2014/main" val="278853830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a:solidFill>
                            <a:srgbClr val="002060"/>
                          </a:solidFill>
                        </a:rPr>
                        <a:t>Etude des cas  </a:t>
                      </a:r>
                    </a:p>
                    <a:p>
                      <a:r>
                        <a:rPr lang="fr-FR" sz="2000" dirty="0"/>
                        <a:t>TECHNIQUE 1 / LA PRATIQUE DE L’OBSERVATION FINE</a:t>
                      </a:r>
                    </a:p>
                  </a:txBody>
                  <a:tcPr>
                    <a:solidFill>
                      <a:schemeClr val="tx2">
                        <a:lumMod val="10000"/>
                        <a:lumOff val="90000"/>
                      </a:schemeClr>
                    </a:solidFill>
                  </a:tcPr>
                </a:tc>
                <a:extLst>
                  <a:ext uri="{0D108BD9-81ED-4DB2-BD59-A6C34878D82A}">
                    <a16:rowId xmlns:a16="http://schemas.microsoft.com/office/drawing/2014/main" val="177384164"/>
                  </a:ext>
                </a:extLst>
              </a:tr>
            </a:tbl>
          </a:graphicData>
        </a:graphic>
      </p:graphicFrame>
    </p:spTree>
    <p:extLst>
      <p:ext uri="{BB962C8B-B14F-4D97-AF65-F5344CB8AC3E}">
        <p14:creationId xmlns:p14="http://schemas.microsoft.com/office/powerpoint/2010/main" val="278443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12233" y="644235"/>
            <a:ext cx="11441151" cy="6077239"/>
          </a:xfrm>
        </p:spPr>
        <p:txBody>
          <a:bodyPr>
            <a:normAutofit/>
          </a:bodyPr>
          <a:lstStyle/>
          <a:p>
            <a:pPr marL="0" indent="0">
              <a:buNone/>
            </a:pPr>
            <a:endParaRPr lang="fr-FR" sz="2200" b="1" dirty="0"/>
          </a:p>
          <a:p>
            <a:pPr marL="0" indent="0">
              <a:buNone/>
            </a:pPr>
            <a:r>
              <a:rPr lang="fr-FR" sz="2200" b="1" dirty="0"/>
              <a:t>Episode 1/ Observation 2 </a:t>
            </a:r>
            <a:r>
              <a:rPr lang="fr-FR" sz="2200" b="1" dirty="0" err="1"/>
              <a:t>Ens.H</a:t>
            </a:r>
            <a:endParaRPr lang="fr-FR" sz="2200" dirty="0"/>
          </a:p>
          <a:p>
            <a:pPr marL="0" indent="0" algn="just">
              <a:buNone/>
            </a:pPr>
            <a:r>
              <a:rPr lang="fr-FR" sz="2000" dirty="0"/>
              <a:t>Dans l’entretien ante l’enseignante H. précise la difficulté qu’elle a repéré chez l’ERIH, notamment sa compréhension de la technique posée en additionnant les unités et ensuite les dizaines ; pour l’enseignante il n’arrive pas à comprendre que « c’est 2 +, le 2 et le 3 posés en colonne, c’est 2+3 donc ça devient 23 »</a:t>
            </a:r>
          </a:p>
          <a:p>
            <a:pPr marL="0" indent="0" algn="just">
              <a:buNone/>
            </a:pPr>
            <a:r>
              <a:rPr lang="fr-FR" sz="2000" u="sng" dirty="0"/>
              <a:t>Dans l’analyse simple</a:t>
            </a:r>
            <a:r>
              <a:rPr lang="fr-FR" sz="2000" dirty="0"/>
              <a:t> les éléments repérés par l’enseignante H. portent pour l’essentiel </a:t>
            </a:r>
            <a:r>
              <a:rPr lang="fr-FR" sz="2000" u="sng" dirty="0"/>
              <a:t>sur le rôle</a:t>
            </a:r>
          </a:p>
          <a:p>
            <a:pPr marL="0" indent="0" algn="just">
              <a:buNone/>
            </a:pPr>
            <a:r>
              <a:rPr lang="fr-FR" sz="2000" u="sng" dirty="0"/>
              <a:t>de l’AVS et sur les résultats insuffisants de l’élève. </a:t>
            </a:r>
            <a:r>
              <a:rPr lang="fr-FR" sz="1900" i="1" u="sng" dirty="0"/>
              <a:t> </a:t>
            </a:r>
            <a:endParaRPr lang="fr-FR" sz="1900" u="sng" dirty="0"/>
          </a:p>
          <a:p>
            <a:pPr marL="336550" lvl="1" indent="0" algn="just">
              <a:buNone/>
            </a:pPr>
            <a:endParaRPr lang="fr-FR" dirty="0"/>
          </a:p>
          <a:p>
            <a:pPr marL="0" indent="0" algn="just">
              <a:buNone/>
            </a:pPr>
            <a:endParaRPr lang="fr-FR" sz="2200" dirty="0"/>
          </a:p>
          <a:p>
            <a:pPr marL="0" indent="0" algn="just">
              <a:buNone/>
            </a:pPr>
            <a:endParaRPr lang="fr-FR" sz="2200" dirty="0"/>
          </a:p>
          <a:p>
            <a:pPr marL="0" indent="0" algn="just">
              <a:buNone/>
            </a:pPr>
            <a:endParaRPr lang="fr-FR" sz="2200" dirty="0"/>
          </a:p>
          <a:p>
            <a:pPr marL="0" indent="0" algn="just">
              <a:buNone/>
            </a:pPr>
            <a:r>
              <a:rPr lang="fr-FR" sz="2200" dirty="0"/>
              <a:t>Dans </a:t>
            </a:r>
            <a:r>
              <a:rPr lang="fr-FR" sz="2200" u="sng" dirty="0"/>
              <a:t>l’analyse croisée , N. / / c</a:t>
            </a:r>
            <a:r>
              <a:rPr lang="fr-FR" sz="2200" dirty="0"/>
              <a:t>e sont ces mêmes éléments qu’elle choisit de reprendre</a:t>
            </a: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A3A2711A-7897-304D-AE56-424DF1B7144C}" type="slidenum">
              <a:rPr lang="fr-FR" smtClean="0"/>
              <a:t>22</a:t>
            </a:fld>
            <a:endParaRPr lang="fr-FR"/>
          </a:p>
        </p:txBody>
      </p:sp>
      <p:graphicFrame>
        <p:nvGraphicFramePr>
          <p:cNvPr id="6" name="Tableau 5"/>
          <p:cNvGraphicFramePr>
            <a:graphicFrameLocks noGrp="1"/>
          </p:cNvGraphicFramePr>
          <p:nvPr/>
        </p:nvGraphicFramePr>
        <p:xfrm>
          <a:off x="312233" y="3452865"/>
          <a:ext cx="11441151" cy="1249680"/>
        </p:xfrm>
        <a:graphic>
          <a:graphicData uri="http://schemas.openxmlformats.org/drawingml/2006/table">
            <a:tbl>
              <a:tblPr firstRow="1" bandRow="1">
                <a:tableStyleId>{D7AC3CCA-C797-4891-BE02-D94E43425B78}</a:tableStyleId>
              </a:tblPr>
              <a:tblGrid>
                <a:gridCol w="11441151">
                  <a:extLst>
                    <a:ext uri="{9D8B030D-6E8A-4147-A177-3AD203B41FA5}">
                      <a16:colId xmlns:a16="http://schemas.microsoft.com/office/drawing/2014/main" val="20000"/>
                    </a:ext>
                  </a:extLst>
                </a:gridCol>
              </a:tblGrid>
              <a:tr h="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400" b="0" dirty="0"/>
                        <a:t>V1/</a:t>
                      </a:r>
                      <a:r>
                        <a:rPr lang="fr-FR" sz="1400" b="0" i="1" dirty="0"/>
                        <a:t> </a:t>
                      </a:r>
                      <a:r>
                        <a:rPr lang="fr-FR" sz="1400" i="1" dirty="0"/>
                        <a:t>«  finalement c’est G. qui l’observe sans pouvoir intervenir, car moi je lui ai demandé de ne pas intervenir « </a:t>
                      </a:r>
                      <a:endParaRPr lang="fr-FR" sz="1400" dirty="0"/>
                    </a:p>
                  </a:txBody>
                  <a:tcPr>
                    <a:solidFill>
                      <a:schemeClr val="accent1">
                        <a:lumMod val="40000"/>
                        <a:lumOff val="60000"/>
                      </a:schemeClr>
                    </a:solidFill>
                  </a:tcPr>
                </a:tc>
                <a:extLst>
                  <a:ext uri="{0D108BD9-81ED-4DB2-BD59-A6C34878D82A}">
                    <a16:rowId xmlns:a16="http://schemas.microsoft.com/office/drawing/2014/main" val="10000"/>
                  </a:ext>
                </a:extLst>
              </a:tr>
              <a:tr h="775324">
                <a:tc>
                  <a:txBody>
                    <a:bodyPr/>
                    <a:lstStyle/>
                    <a:p>
                      <a:r>
                        <a:rPr lang="fr-FR" sz="1400" dirty="0"/>
                        <a:t>V2/« </a:t>
                      </a:r>
                      <a:r>
                        <a:rPr lang="fr-FR" sz="1400" i="1" dirty="0"/>
                        <a:t>ni dans l’addition, ni dans quoi que ce soit ». Pour elle, l’élève n’a pas de méthode, il est dans l’imitation des adultes</a:t>
                      </a:r>
                      <a:r>
                        <a:rPr lang="fr-FR" sz="1400" dirty="0"/>
                        <a:t>. …</a:t>
                      </a:r>
                      <a:r>
                        <a:rPr lang="fr-FR" sz="1400" i="1" dirty="0"/>
                        <a:t>  Il pointe mais il a toujours un rapport avec les attitudes d’adulte, à imiter les attitudes d’adultes et on a l’impression, là j’analyse qu’il fait comme la bouchère qui </a:t>
                      </a:r>
                      <a:r>
                        <a:rPr lang="fr-FR" sz="1400" i="1" u="sng" dirty="0"/>
                        <a:t>fait ses calculs toc, toc et il écrit un résultat. Il imite un geste, il imite un adulte qui est en train de faire une addition</a:t>
                      </a:r>
                      <a:r>
                        <a:rPr lang="fr-FR" sz="1400" i="1" dirty="0"/>
                        <a:t>. Il est absolument pas du tout dans l’addition ou dans quoi que ce soit en fait »</a:t>
                      </a:r>
                      <a:endParaRPr lang="fr-FR" sz="1400" dirty="0"/>
                    </a:p>
                  </a:txBody>
                  <a:tcPr>
                    <a:solidFill>
                      <a:schemeClr val="accent1">
                        <a:lumMod val="40000"/>
                        <a:lumOff val="60000"/>
                      </a:schemeClr>
                    </a:solidFill>
                  </a:tcPr>
                </a:tc>
                <a:extLst>
                  <a:ext uri="{0D108BD9-81ED-4DB2-BD59-A6C34878D82A}">
                    <a16:rowId xmlns:a16="http://schemas.microsoft.com/office/drawing/2014/main" val="10001"/>
                  </a:ext>
                </a:extLst>
              </a:tr>
            </a:tbl>
          </a:graphicData>
        </a:graphic>
      </p:graphicFrame>
      <p:sp>
        <p:nvSpPr>
          <p:cNvPr id="8" name="Rectangle 7">
            <a:extLst>
              <a:ext uri="{FF2B5EF4-FFF2-40B4-BE49-F238E27FC236}">
                <a16:creationId xmlns:a16="http://schemas.microsoft.com/office/drawing/2014/main" id="{950A73B3-D904-9147-A7EE-D348B708A87B}"/>
              </a:ext>
            </a:extLst>
          </p:cNvPr>
          <p:cNvSpPr/>
          <p:nvPr/>
        </p:nvSpPr>
        <p:spPr>
          <a:xfrm>
            <a:off x="312232" y="5450246"/>
            <a:ext cx="11441151" cy="646331"/>
          </a:xfrm>
          <a:prstGeom prst="rect">
            <a:avLst/>
          </a:prstGeom>
        </p:spPr>
        <p:txBody>
          <a:bodyPr wrap="square">
            <a:spAutoFit/>
          </a:bodyPr>
          <a:lstStyle/>
          <a:p>
            <a:r>
              <a:rPr lang="fr-FR" dirty="0"/>
              <a:t>sauf que cette dernière choisit de montrer que pour elle </a:t>
            </a:r>
            <a:r>
              <a:rPr lang="fr-FR" dirty="0">
                <a:solidFill>
                  <a:schemeClr val="accent2"/>
                </a:solidFill>
              </a:rPr>
              <a:t>l’élève est dans la tâche, qu’il a une certaine compréhension des enjeux</a:t>
            </a:r>
            <a:r>
              <a:rPr lang="fr-FR" dirty="0"/>
              <a:t>, mais que </a:t>
            </a:r>
            <a:r>
              <a:rPr lang="fr-FR" u="sng" dirty="0"/>
              <a:t>la position prise par l’AVS peut faire obstacle</a:t>
            </a:r>
            <a:r>
              <a:rPr lang="fr-FR" dirty="0"/>
              <a:t>. </a:t>
            </a:r>
            <a:endParaRPr lang="fr-FR" b="1" dirty="0"/>
          </a:p>
        </p:txBody>
      </p:sp>
      <p:pic>
        <p:nvPicPr>
          <p:cNvPr id="10" name="Image 9">
            <a:extLst>
              <a:ext uri="{FF2B5EF4-FFF2-40B4-BE49-F238E27FC236}">
                <a16:creationId xmlns:a16="http://schemas.microsoft.com/office/drawing/2014/main" id="{95CC65D8-6267-F64B-9283-2EBAC37A3C9A}"/>
              </a:ext>
            </a:extLst>
          </p:cNvPr>
          <p:cNvPicPr>
            <a:picLocks noChangeAspect="1"/>
          </p:cNvPicPr>
          <p:nvPr/>
        </p:nvPicPr>
        <p:blipFill>
          <a:blip r:embed="rId3"/>
          <a:stretch>
            <a:fillRect/>
          </a:stretch>
        </p:blipFill>
        <p:spPr>
          <a:xfrm>
            <a:off x="9664063" y="124690"/>
            <a:ext cx="1689737" cy="786245"/>
          </a:xfrm>
          <a:prstGeom prst="rect">
            <a:avLst/>
          </a:prstGeom>
        </p:spPr>
      </p:pic>
      <p:sp>
        <p:nvSpPr>
          <p:cNvPr id="11" name="Rectangle 10">
            <a:extLst>
              <a:ext uri="{FF2B5EF4-FFF2-40B4-BE49-F238E27FC236}">
                <a16:creationId xmlns:a16="http://schemas.microsoft.com/office/drawing/2014/main" id="{1C9A5B27-C6FC-C243-B0FD-DE8C42C26303}"/>
              </a:ext>
            </a:extLst>
          </p:cNvPr>
          <p:cNvSpPr/>
          <p:nvPr/>
        </p:nvSpPr>
        <p:spPr>
          <a:xfrm>
            <a:off x="312233" y="0"/>
            <a:ext cx="6096000" cy="646331"/>
          </a:xfrm>
          <a:prstGeom prst="rect">
            <a:avLst/>
          </a:prstGeom>
        </p:spPr>
        <p:txBody>
          <a:bodyPr>
            <a:spAutoFit/>
          </a:bodyPr>
          <a:lstStyle/>
          <a:p>
            <a:pPr algn="just"/>
            <a:r>
              <a:rPr lang="fr-FR" b="1" i="1" dirty="0"/>
              <a:t>Présentation de quelques extraits d’analyses simple et croisée de l’enseignante H. par rapport à sa pratique.</a:t>
            </a:r>
          </a:p>
        </p:txBody>
      </p:sp>
    </p:spTree>
    <p:extLst>
      <p:ext uri="{BB962C8B-B14F-4D97-AF65-F5344CB8AC3E}">
        <p14:creationId xmlns:p14="http://schemas.microsoft.com/office/powerpoint/2010/main" val="3724562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32E2387-ADAC-014F-827C-179433F53573}"/>
              </a:ext>
            </a:extLst>
          </p:cNvPr>
          <p:cNvSpPr>
            <a:spLocks noGrp="1"/>
          </p:cNvSpPr>
          <p:nvPr>
            <p:ph type="dt" sz="half" idx="10"/>
          </p:nvPr>
        </p:nvSpPr>
        <p:spPr/>
        <p:txBody>
          <a:bodyPr/>
          <a:lstStyle/>
          <a:p>
            <a:fld id="{4931C2CF-EB74-EF4B-8A1F-B868FD0CDCB9}" type="datetime1">
              <a:rPr lang="fr-FR" smtClean="0"/>
              <a:t>12/04/2026</a:t>
            </a:fld>
            <a:endParaRPr lang="fr-FR"/>
          </a:p>
        </p:txBody>
      </p:sp>
      <p:sp>
        <p:nvSpPr>
          <p:cNvPr id="3" name="Espace réservé du numéro de diapositive 2">
            <a:extLst>
              <a:ext uri="{FF2B5EF4-FFF2-40B4-BE49-F238E27FC236}">
                <a16:creationId xmlns:a16="http://schemas.microsoft.com/office/drawing/2014/main" id="{88604CF2-E15D-774C-A3E9-F2BAB4F2603D}"/>
              </a:ext>
            </a:extLst>
          </p:cNvPr>
          <p:cNvSpPr>
            <a:spLocks noGrp="1"/>
          </p:cNvSpPr>
          <p:nvPr>
            <p:ph type="sldNum" sz="quarter" idx="12"/>
          </p:nvPr>
        </p:nvSpPr>
        <p:spPr/>
        <p:txBody>
          <a:bodyPr/>
          <a:lstStyle/>
          <a:p>
            <a:fld id="{3DC2F610-0AFE-D04D-9909-9CBA9AFB1E2F}" type="slidenum">
              <a:rPr lang="fr-FR" smtClean="0"/>
              <a:t>23</a:t>
            </a:fld>
            <a:endParaRPr lang="fr-FR"/>
          </a:p>
        </p:txBody>
      </p:sp>
      <p:sp>
        <p:nvSpPr>
          <p:cNvPr id="4" name="Rectangle 3">
            <a:extLst>
              <a:ext uri="{FF2B5EF4-FFF2-40B4-BE49-F238E27FC236}">
                <a16:creationId xmlns:a16="http://schemas.microsoft.com/office/drawing/2014/main" id="{6F8455ED-C349-4B42-B9A2-CD0957761957}"/>
              </a:ext>
            </a:extLst>
          </p:cNvPr>
          <p:cNvSpPr/>
          <p:nvPr/>
        </p:nvSpPr>
        <p:spPr>
          <a:xfrm>
            <a:off x="1128494" y="448271"/>
            <a:ext cx="8853706" cy="458074"/>
          </a:xfrm>
          <a:prstGeom prst="rect">
            <a:avLst/>
          </a:prstGeom>
        </p:spPr>
        <p:txBody>
          <a:bodyPr wrap="none">
            <a:spAutoFit/>
          </a:bodyPr>
          <a:lstStyle/>
          <a:p>
            <a:pPr algn="just">
              <a:lnSpc>
                <a:spcPct val="150000"/>
              </a:lnSpc>
              <a:spcAft>
                <a:spcPts val="1000"/>
              </a:spcAft>
            </a:pPr>
            <a:r>
              <a:rPr lang="fr-FR" b="1" i="1" dirty="0">
                <a:latin typeface="Times New Roman" panose="02020603050405020304" pitchFamily="18" charset="0"/>
                <a:ea typeface="Calibri" panose="020F0502020204030204" pitchFamily="34" charset="0"/>
                <a:cs typeface="Times New Roman" panose="02020603050405020304" pitchFamily="18" charset="0"/>
              </a:rPr>
              <a:t>Ce qui se passe dans la situation : des tentatives d’écartements d’un engagement dans le jeu</a:t>
            </a:r>
            <a:endParaRPr lang="fr-FR" sz="16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B1D14E65-861D-F745-A21A-29D7AB10717B}"/>
              </a:ext>
            </a:extLst>
          </p:cNvPr>
          <p:cNvSpPr/>
          <p:nvPr/>
        </p:nvSpPr>
        <p:spPr>
          <a:xfrm>
            <a:off x="491511" y="1163583"/>
            <a:ext cx="11374907" cy="923330"/>
          </a:xfrm>
          <a:prstGeom prst="rect">
            <a:avLst/>
          </a:prstGeom>
        </p:spPr>
        <p:txBody>
          <a:bodyPr wrap="square">
            <a:spAutoFit/>
          </a:bodyPr>
          <a:lstStyle/>
          <a:p>
            <a:pPr algn="just">
              <a:spcAft>
                <a:spcPts val="1000"/>
              </a:spcAft>
            </a:pPr>
            <a:r>
              <a:rPr lang="fr-FR" dirty="0">
                <a:latin typeface="Times New Roman" panose="02020603050405020304" pitchFamily="18" charset="0"/>
                <a:ea typeface="Calibri" panose="020F0502020204030204" pitchFamily="34" charset="0"/>
                <a:cs typeface="Times New Roman" panose="02020603050405020304" pitchFamily="18" charset="0"/>
              </a:rPr>
              <a:t>1/ </a:t>
            </a:r>
            <a:r>
              <a:rPr lang="fr-FR" dirty="0" err="1">
                <a:latin typeface="Times New Roman" panose="02020603050405020304" pitchFamily="18" charset="0"/>
                <a:ea typeface="Calibri" panose="020F0502020204030204" pitchFamily="34" charset="0"/>
                <a:cs typeface="Times New Roman" panose="02020603050405020304" pitchFamily="18" charset="0"/>
              </a:rPr>
              <a:t>Timotéo</a:t>
            </a:r>
            <a:r>
              <a:rPr lang="fr-FR" dirty="0">
                <a:latin typeface="Times New Roman" panose="02020603050405020304" pitchFamily="18" charset="0"/>
                <a:ea typeface="Calibri" panose="020F0502020204030204" pitchFamily="34" charset="0"/>
                <a:cs typeface="Times New Roman" panose="02020603050405020304" pitchFamily="18" charset="0"/>
              </a:rPr>
              <a:t> regarde son cahier et il fait signe à l’AVS qu’il veut sa gomme, mais l’AVS fait non de la tête, ce qui l’amène alors à récupérer sa trousse. L’AVS lui enlève et lui demande d’écouter l’enseignante en la pointant du doigt à plusieurs reprises. </a:t>
            </a:r>
          </a:p>
        </p:txBody>
      </p:sp>
      <p:graphicFrame>
        <p:nvGraphicFramePr>
          <p:cNvPr id="7" name="Tableau 6">
            <a:extLst>
              <a:ext uri="{FF2B5EF4-FFF2-40B4-BE49-F238E27FC236}">
                <a16:creationId xmlns:a16="http://schemas.microsoft.com/office/drawing/2014/main" id="{DE9D6A77-5DAB-BA42-B0ED-2593FC097DD3}"/>
              </a:ext>
            </a:extLst>
          </p:cNvPr>
          <p:cNvGraphicFramePr>
            <a:graphicFrameLocks noGrp="1"/>
          </p:cNvGraphicFramePr>
          <p:nvPr/>
        </p:nvGraphicFramePr>
        <p:xfrm>
          <a:off x="491511" y="2294063"/>
          <a:ext cx="6761344" cy="3452432"/>
        </p:xfrm>
        <a:graphic>
          <a:graphicData uri="http://schemas.openxmlformats.org/drawingml/2006/table">
            <a:tbl>
              <a:tblPr firstRow="1" firstCol="1" bandRow="1">
                <a:tableStyleId>{5C22544A-7EE6-4342-B048-85BDC9FD1C3A}</a:tableStyleId>
              </a:tblPr>
              <a:tblGrid>
                <a:gridCol w="6761344">
                  <a:extLst>
                    <a:ext uri="{9D8B030D-6E8A-4147-A177-3AD203B41FA5}">
                      <a16:colId xmlns:a16="http://schemas.microsoft.com/office/drawing/2014/main" val="1337851000"/>
                    </a:ext>
                  </a:extLst>
                </a:gridCol>
              </a:tblGrid>
              <a:tr h="0">
                <a:tc>
                  <a:txBody>
                    <a:bodyPr/>
                    <a:lstStyle/>
                    <a:p>
                      <a:pPr algn="just">
                        <a:lnSpc>
                          <a:spcPct val="115000"/>
                        </a:lnSpc>
                        <a:spcAft>
                          <a:spcPts val="0"/>
                        </a:spcAft>
                      </a:pPr>
                      <a:r>
                        <a:rPr lang="fr-FR" sz="1800" i="1" dirty="0">
                          <a:effectLst/>
                        </a:rPr>
                        <a:t>Enseignante H. : Il y en a une, effectivement, il y en a une toute seule là, et puis il y en a encore ici combien ?</a:t>
                      </a:r>
                    </a:p>
                    <a:p>
                      <a:pPr algn="just">
                        <a:lnSpc>
                          <a:spcPct val="115000"/>
                        </a:lnSpc>
                        <a:spcAft>
                          <a:spcPts val="0"/>
                        </a:spcAft>
                      </a:pPr>
                      <a:r>
                        <a:rPr lang="fr-FR" sz="1800" i="1" dirty="0">
                          <a:effectLst/>
                        </a:rPr>
                        <a:t>Elève X : 5</a:t>
                      </a:r>
                    </a:p>
                    <a:p>
                      <a:pPr algn="just">
                        <a:lnSpc>
                          <a:spcPct val="115000"/>
                        </a:lnSpc>
                        <a:spcAft>
                          <a:spcPts val="0"/>
                        </a:spcAft>
                      </a:pPr>
                      <a:r>
                        <a:rPr lang="fr-FR" sz="1800" i="1" dirty="0" err="1">
                          <a:effectLst/>
                        </a:rPr>
                        <a:t>Timotéo</a:t>
                      </a:r>
                      <a:r>
                        <a:rPr lang="fr-FR" sz="1800" i="1" dirty="0">
                          <a:effectLst/>
                        </a:rPr>
                        <a:t> : 5 (il regarde son cahier et pointe le 5 sur son cahier)</a:t>
                      </a:r>
                    </a:p>
                    <a:p>
                      <a:pPr algn="just">
                        <a:lnSpc>
                          <a:spcPct val="115000"/>
                        </a:lnSpc>
                        <a:spcAft>
                          <a:spcPts val="0"/>
                        </a:spcAft>
                      </a:pPr>
                      <a:r>
                        <a:rPr lang="fr-FR" sz="1800" i="1" dirty="0">
                          <a:effectLst/>
                        </a:rPr>
                        <a:t>Enseignante H. : Alors combien ça fait une unité plus cinq unités ?  </a:t>
                      </a:r>
                    </a:p>
                    <a:p>
                      <a:pPr algn="just">
                        <a:lnSpc>
                          <a:spcPct val="115000"/>
                        </a:lnSpc>
                        <a:spcAft>
                          <a:spcPts val="0"/>
                        </a:spcAft>
                      </a:pPr>
                      <a:r>
                        <a:rPr lang="fr-FR" sz="1800" i="1" dirty="0" err="1">
                          <a:effectLst/>
                        </a:rPr>
                        <a:t>Timotéo</a:t>
                      </a:r>
                      <a:r>
                        <a:rPr lang="fr-FR" sz="1800" i="1" dirty="0">
                          <a:effectLst/>
                        </a:rPr>
                        <a:t> : 6 (</a:t>
                      </a:r>
                      <a:r>
                        <a:rPr lang="fr-FR" sz="1800" i="1" dirty="0" err="1">
                          <a:effectLst/>
                        </a:rPr>
                        <a:t>Timotéo</a:t>
                      </a:r>
                      <a:r>
                        <a:rPr lang="fr-FR" sz="1800" i="1" dirty="0">
                          <a:effectLst/>
                        </a:rPr>
                        <a:t> fait  signe qu’il veut sa gomme pour effacer les résultats mis) </a:t>
                      </a:r>
                    </a:p>
                    <a:p>
                      <a:pPr algn="just">
                        <a:lnSpc>
                          <a:spcPct val="115000"/>
                        </a:lnSpc>
                        <a:spcAft>
                          <a:spcPts val="0"/>
                        </a:spcAft>
                      </a:pPr>
                      <a:r>
                        <a:rPr lang="fr-FR" sz="1800" i="1" dirty="0">
                          <a:effectLst/>
                        </a:rPr>
                        <a:t>Enseignante H. : Ça fait 6, d’accord, je les additionne, je les mets ensemble, ça fait 6. Donc ici qu’est-ce que j’écris ici ? (3B, Tdp.45-49)</a:t>
                      </a:r>
                      <a:endParaRPr lang="fr-FR" sz="18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80088667"/>
                  </a:ext>
                </a:extLst>
              </a:tr>
            </a:tbl>
          </a:graphicData>
        </a:graphic>
      </p:graphicFrame>
      <p:sp>
        <p:nvSpPr>
          <p:cNvPr id="8" name="Rectangle 7">
            <a:extLst>
              <a:ext uri="{FF2B5EF4-FFF2-40B4-BE49-F238E27FC236}">
                <a16:creationId xmlns:a16="http://schemas.microsoft.com/office/drawing/2014/main" id="{7CADC5D6-098A-C549-8547-8237FDF747A4}"/>
              </a:ext>
            </a:extLst>
          </p:cNvPr>
          <p:cNvSpPr/>
          <p:nvPr/>
        </p:nvSpPr>
        <p:spPr>
          <a:xfrm>
            <a:off x="491510" y="5763398"/>
            <a:ext cx="11374907" cy="646331"/>
          </a:xfrm>
          <a:prstGeom prst="rect">
            <a:avLst/>
          </a:prstGeom>
        </p:spPr>
        <p:txBody>
          <a:bodyPr wrap="square">
            <a:spAutoFit/>
          </a:bodyPr>
          <a:lstStyle/>
          <a:p>
            <a:pPr algn="just">
              <a:spcAft>
                <a:spcPts val="1000"/>
              </a:spcAft>
            </a:pPr>
            <a:r>
              <a:rPr lang="fr-FR" dirty="0">
                <a:latin typeface="Times New Roman" panose="02020603050405020304" pitchFamily="18" charset="0"/>
                <a:ea typeface="Calibri" panose="020F0502020204030204" pitchFamily="34" charset="0"/>
                <a:cs typeface="Times New Roman" panose="02020603050405020304" pitchFamily="18" charset="0"/>
              </a:rPr>
              <a:t>2/ Alors que l’enseignante donne le résultat « ça fait 36 », </a:t>
            </a:r>
            <a:r>
              <a:rPr lang="fr-FR" dirty="0" err="1">
                <a:latin typeface="Times New Roman" panose="02020603050405020304" pitchFamily="18" charset="0"/>
                <a:ea typeface="Calibri" panose="020F0502020204030204" pitchFamily="34" charset="0"/>
                <a:cs typeface="Times New Roman" panose="02020603050405020304" pitchFamily="18" charset="0"/>
              </a:rPr>
              <a:t>Timotéo</a:t>
            </a:r>
            <a:r>
              <a:rPr lang="fr-FR" dirty="0">
                <a:latin typeface="Times New Roman" panose="02020603050405020304" pitchFamily="18" charset="0"/>
                <a:ea typeface="Calibri" panose="020F0502020204030204" pitchFamily="34" charset="0"/>
                <a:cs typeface="Times New Roman" panose="02020603050405020304" pitchFamily="18" charset="0"/>
              </a:rPr>
              <a:t> veut réguler sur son cahier mais il n’a plus de stylo car il lui a été enlevé précédemment par l’AVS, il lui prend des mains pour inscrire la somme 36 en vert sur son cahier. </a:t>
            </a:r>
          </a:p>
        </p:txBody>
      </p:sp>
      <p:pic>
        <p:nvPicPr>
          <p:cNvPr id="9" name="Image 8">
            <a:extLst>
              <a:ext uri="{FF2B5EF4-FFF2-40B4-BE49-F238E27FC236}">
                <a16:creationId xmlns:a16="http://schemas.microsoft.com/office/drawing/2014/main" id="{A9454AF1-6C7E-6F47-AA01-E9793B86826D}"/>
              </a:ext>
            </a:extLst>
          </p:cNvPr>
          <p:cNvPicPr>
            <a:picLocks noChangeAspect="1"/>
          </p:cNvPicPr>
          <p:nvPr/>
        </p:nvPicPr>
        <p:blipFill>
          <a:blip r:embed="rId2"/>
          <a:stretch>
            <a:fillRect/>
          </a:stretch>
        </p:blipFill>
        <p:spPr>
          <a:xfrm>
            <a:off x="8936699" y="2917422"/>
            <a:ext cx="1689737" cy="786245"/>
          </a:xfrm>
          <a:prstGeom prst="rect">
            <a:avLst/>
          </a:prstGeom>
        </p:spPr>
      </p:pic>
    </p:spTree>
    <p:extLst>
      <p:ext uri="{BB962C8B-B14F-4D97-AF65-F5344CB8AC3E}">
        <p14:creationId xmlns:p14="http://schemas.microsoft.com/office/powerpoint/2010/main" val="2329103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667026B-3886-7A49-8241-37F912845F43}"/>
              </a:ext>
            </a:extLst>
          </p:cNvPr>
          <p:cNvSpPr>
            <a:spLocks noGrp="1"/>
          </p:cNvSpPr>
          <p:nvPr>
            <p:ph type="dt" sz="half" idx="10"/>
          </p:nvPr>
        </p:nvSpPr>
        <p:spPr/>
        <p:txBody>
          <a:bodyPr/>
          <a:lstStyle/>
          <a:p>
            <a:fld id="{4931C2CF-EB74-EF4B-8A1F-B868FD0CDCB9}" type="datetime1">
              <a:rPr lang="fr-FR" smtClean="0"/>
              <a:t>12/04/2026</a:t>
            </a:fld>
            <a:endParaRPr lang="fr-FR"/>
          </a:p>
        </p:txBody>
      </p:sp>
      <p:sp>
        <p:nvSpPr>
          <p:cNvPr id="3" name="Espace réservé du numéro de diapositive 2">
            <a:extLst>
              <a:ext uri="{FF2B5EF4-FFF2-40B4-BE49-F238E27FC236}">
                <a16:creationId xmlns:a16="http://schemas.microsoft.com/office/drawing/2014/main" id="{59186D11-4AD3-DE42-BE34-18B2E79AD220}"/>
              </a:ext>
            </a:extLst>
          </p:cNvPr>
          <p:cNvSpPr>
            <a:spLocks noGrp="1"/>
          </p:cNvSpPr>
          <p:nvPr>
            <p:ph type="sldNum" sz="quarter" idx="12"/>
          </p:nvPr>
        </p:nvSpPr>
        <p:spPr/>
        <p:txBody>
          <a:bodyPr/>
          <a:lstStyle/>
          <a:p>
            <a:fld id="{3DC2F610-0AFE-D04D-9909-9CBA9AFB1E2F}" type="slidenum">
              <a:rPr lang="fr-FR" smtClean="0"/>
              <a:t>24</a:t>
            </a:fld>
            <a:endParaRPr lang="fr-FR"/>
          </a:p>
        </p:txBody>
      </p:sp>
      <p:sp>
        <p:nvSpPr>
          <p:cNvPr id="4" name="Rectangle 3">
            <a:extLst>
              <a:ext uri="{FF2B5EF4-FFF2-40B4-BE49-F238E27FC236}">
                <a16:creationId xmlns:a16="http://schemas.microsoft.com/office/drawing/2014/main" id="{541AE9F3-5C30-2B44-B2D8-21D270E38586}"/>
              </a:ext>
            </a:extLst>
          </p:cNvPr>
          <p:cNvSpPr/>
          <p:nvPr/>
        </p:nvSpPr>
        <p:spPr>
          <a:xfrm>
            <a:off x="997527" y="83757"/>
            <a:ext cx="10058400" cy="3366499"/>
          </a:xfrm>
          <a:prstGeom prst="rect">
            <a:avLst/>
          </a:prstGeom>
        </p:spPr>
        <p:txBody>
          <a:bodyPr wrap="square">
            <a:spAutoFit/>
          </a:bodyPr>
          <a:lstStyle/>
          <a:p>
            <a:pPr algn="just">
              <a:lnSpc>
                <a:spcPct val="150000"/>
              </a:lnSpc>
              <a:spcAft>
                <a:spcPts val="1000"/>
              </a:spcAft>
            </a:pPr>
            <a:r>
              <a:rPr lang="fr-FR" dirty="0">
                <a:latin typeface="Times New Roman" panose="02020603050405020304" pitchFamily="18" charset="0"/>
                <a:ea typeface="Calibri" panose="020F0502020204030204" pitchFamily="34" charset="0"/>
                <a:cs typeface="Times New Roman" panose="02020603050405020304" pitchFamily="18" charset="0"/>
              </a:rPr>
              <a:t>Alors que l’enseignante passe au second exercice avec une autre élève Margaux et que cette dernière a du mal à répondre, </a:t>
            </a:r>
            <a:r>
              <a:rPr lang="fr-FR" b="1" dirty="0" err="1">
                <a:latin typeface="Times New Roman" panose="02020603050405020304" pitchFamily="18" charset="0"/>
                <a:ea typeface="Calibri" panose="020F0502020204030204" pitchFamily="34" charset="0"/>
                <a:cs typeface="Times New Roman" panose="02020603050405020304" pitchFamily="18" charset="0"/>
              </a:rPr>
              <a:t>Timotéo</a:t>
            </a:r>
            <a:r>
              <a:rPr lang="fr-FR" b="1" dirty="0">
                <a:latin typeface="Times New Roman" panose="02020603050405020304" pitchFamily="18" charset="0"/>
                <a:ea typeface="Calibri" panose="020F0502020204030204" pitchFamily="34" charset="0"/>
                <a:cs typeface="Times New Roman" panose="02020603050405020304" pitchFamily="18" charset="0"/>
              </a:rPr>
              <a:t> met son doigt sur son cahier et entoure à plusieurs reprises la réponse attendue par l’enseignant.</a:t>
            </a:r>
            <a:r>
              <a:rPr lang="fr-FR" dirty="0">
                <a:latin typeface="Times New Roman" panose="02020603050405020304" pitchFamily="18" charset="0"/>
                <a:ea typeface="Calibri" panose="020F0502020204030204" pitchFamily="34" charset="0"/>
                <a:cs typeface="Times New Roman" panose="02020603050405020304" pitchFamily="18" charset="0"/>
              </a:rPr>
              <a:t> En collectif, l’enseignante poursuit son jeu de questionnement avec une autre élève, ce qui amène </a:t>
            </a:r>
            <a:r>
              <a:rPr lang="fr-FR" dirty="0" err="1">
                <a:latin typeface="Times New Roman" panose="02020603050405020304" pitchFamily="18" charset="0"/>
                <a:ea typeface="Calibri" panose="020F0502020204030204" pitchFamily="34" charset="0"/>
                <a:cs typeface="Times New Roman" panose="02020603050405020304" pitchFamily="18" charset="0"/>
              </a:rPr>
              <a:t>Timotéo</a:t>
            </a:r>
            <a:r>
              <a:rPr lang="fr-FR" dirty="0">
                <a:latin typeface="Times New Roman" panose="02020603050405020304" pitchFamily="18" charset="0"/>
                <a:ea typeface="Calibri" panose="020F0502020204030204" pitchFamily="34" charset="0"/>
                <a:cs typeface="Times New Roman" panose="02020603050405020304" pitchFamily="18" charset="0"/>
              </a:rPr>
              <a:t> à se remettre sur le second exercice dans son cahier mais l’AVS ne l’accepte pas et </a:t>
            </a:r>
            <a:r>
              <a:rPr lang="fr-FR" u="sng" dirty="0">
                <a:latin typeface="Times New Roman" panose="02020603050405020304" pitchFamily="18" charset="0"/>
                <a:ea typeface="Calibri" panose="020F0502020204030204" pitchFamily="34" charset="0"/>
                <a:cs typeface="Times New Roman" panose="02020603050405020304" pitchFamily="18" charset="0"/>
              </a:rPr>
              <a:t>lui pousse son stylo, </a:t>
            </a:r>
            <a:r>
              <a:rPr lang="fr-FR" dirty="0">
                <a:latin typeface="Times New Roman" panose="02020603050405020304" pitchFamily="18" charset="0"/>
                <a:ea typeface="Calibri" panose="020F0502020204030204" pitchFamily="34" charset="0"/>
                <a:cs typeface="Times New Roman" panose="02020603050405020304" pitchFamily="18" charset="0"/>
              </a:rPr>
              <a:t>en lui pointant l’enseignante. </a:t>
            </a:r>
            <a:r>
              <a:rPr lang="fr-FR" dirty="0" err="1">
                <a:latin typeface="Times New Roman" panose="02020603050405020304" pitchFamily="18" charset="0"/>
                <a:ea typeface="Calibri" panose="020F0502020204030204" pitchFamily="34" charset="0"/>
                <a:cs typeface="Times New Roman" panose="02020603050405020304" pitchFamily="18" charset="0"/>
              </a:rPr>
              <a:t>Timotéo</a:t>
            </a:r>
            <a:r>
              <a:rPr lang="fr-FR" dirty="0">
                <a:latin typeface="Times New Roman" panose="02020603050405020304" pitchFamily="18" charset="0"/>
                <a:ea typeface="Calibri" panose="020F0502020204030204" pitchFamily="34" charset="0"/>
                <a:cs typeface="Times New Roman" panose="02020603050405020304" pitchFamily="18" charset="0"/>
              </a:rPr>
              <a:t> ne l’écoute pas et </a:t>
            </a:r>
            <a:r>
              <a:rPr lang="fr-FR" dirty="0">
                <a:solidFill>
                  <a:schemeClr val="accent6"/>
                </a:solidFill>
                <a:latin typeface="Times New Roman" panose="02020603050405020304" pitchFamily="18" charset="0"/>
                <a:ea typeface="Calibri" panose="020F0502020204030204" pitchFamily="34" charset="0"/>
                <a:cs typeface="Times New Roman" panose="02020603050405020304" pitchFamily="18" charset="0"/>
              </a:rPr>
              <a:t>commence à faire des petits ronds verts sous les chiffres (trois petits ronds verts sous le trois et un petit rond vert sous le 2), </a:t>
            </a:r>
            <a:r>
              <a:rPr lang="fr-FR" dirty="0">
                <a:latin typeface="Times New Roman" panose="02020603050405020304" pitchFamily="18" charset="0"/>
                <a:ea typeface="Calibri" panose="020F0502020204030204" pitchFamily="34" charset="0"/>
                <a:cs typeface="Times New Roman" panose="02020603050405020304" pitchFamily="18" charset="0"/>
              </a:rPr>
              <a:t>l’AVS </a:t>
            </a:r>
            <a:r>
              <a:rPr lang="fr-FR" u="sng" dirty="0">
                <a:latin typeface="Times New Roman" panose="02020603050405020304" pitchFamily="18" charset="0"/>
                <a:ea typeface="Calibri" panose="020F0502020204030204" pitchFamily="34" charset="0"/>
                <a:cs typeface="Times New Roman" panose="02020603050405020304" pitchFamily="18" charset="0"/>
              </a:rPr>
              <a:t>lui retire à nouveau son stylo vert et l’empêche de mettre en œuvre sa méthode </a:t>
            </a:r>
            <a:r>
              <a:rPr lang="fr-FR" dirty="0">
                <a:latin typeface="Times New Roman" panose="02020603050405020304" pitchFamily="18" charset="0"/>
                <a:ea typeface="Calibri" panose="020F0502020204030204" pitchFamily="34" charset="0"/>
                <a:cs typeface="Times New Roman" panose="02020603050405020304" pitchFamily="18" charset="0"/>
              </a:rPr>
              <a:t>(les petits points verts) pour calculer la somme (Suau, 2020)</a:t>
            </a:r>
          </a:p>
        </p:txBody>
      </p:sp>
      <p:graphicFrame>
        <p:nvGraphicFramePr>
          <p:cNvPr id="5" name="Tableau 4">
            <a:extLst>
              <a:ext uri="{FF2B5EF4-FFF2-40B4-BE49-F238E27FC236}">
                <a16:creationId xmlns:a16="http://schemas.microsoft.com/office/drawing/2014/main" id="{B6C1EF0B-A45A-124F-8ECD-7702AC071424}"/>
              </a:ext>
            </a:extLst>
          </p:cNvPr>
          <p:cNvGraphicFramePr>
            <a:graphicFrameLocks noGrp="1"/>
          </p:cNvGraphicFramePr>
          <p:nvPr/>
        </p:nvGraphicFramePr>
        <p:xfrm>
          <a:off x="1454727" y="5808333"/>
          <a:ext cx="8128000" cy="37084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1548101101"/>
                    </a:ext>
                  </a:extLst>
                </a:gridCol>
              </a:tblGrid>
              <a:tr h="370840">
                <a:tc>
                  <a:txBody>
                    <a:bodyPr/>
                    <a:lstStyle/>
                    <a:p>
                      <a:r>
                        <a:rPr lang="fr-FR" dirty="0"/>
                        <a:t>Si j’avais vu, si j’avais pu l’observer ….</a:t>
                      </a:r>
                    </a:p>
                  </a:txBody>
                  <a:tcPr/>
                </a:tc>
                <a:extLst>
                  <a:ext uri="{0D108BD9-81ED-4DB2-BD59-A6C34878D82A}">
                    <a16:rowId xmlns:a16="http://schemas.microsoft.com/office/drawing/2014/main" val="99000532"/>
                  </a:ext>
                </a:extLst>
              </a:tr>
            </a:tbl>
          </a:graphicData>
        </a:graphic>
      </p:graphicFrame>
      <p:pic>
        <p:nvPicPr>
          <p:cNvPr id="7" name="Image 6">
            <a:extLst>
              <a:ext uri="{FF2B5EF4-FFF2-40B4-BE49-F238E27FC236}">
                <a16:creationId xmlns:a16="http://schemas.microsoft.com/office/drawing/2014/main" id="{F7D56D17-FF83-FD47-A9C6-B3FE0D3F3E21}"/>
              </a:ext>
            </a:extLst>
          </p:cNvPr>
          <p:cNvPicPr>
            <a:picLocks noChangeAspect="1"/>
          </p:cNvPicPr>
          <p:nvPr/>
        </p:nvPicPr>
        <p:blipFill>
          <a:blip r:embed="rId2"/>
          <a:stretch>
            <a:fillRect/>
          </a:stretch>
        </p:blipFill>
        <p:spPr>
          <a:xfrm>
            <a:off x="1076613" y="3508369"/>
            <a:ext cx="5009573" cy="1902778"/>
          </a:xfrm>
          <a:prstGeom prst="rect">
            <a:avLst/>
          </a:prstGeom>
        </p:spPr>
      </p:pic>
      <p:sp>
        <p:nvSpPr>
          <p:cNvPr id="8" name="Rectangle 7">
            <a:extLst>
              <a:ext uri="{FF2B5EF4-FFF2-40B4-BE49-F238E27FC236}">
                <a16:creationId xmlns:a16="http://schemas.microsoft.com/office/drawing/2014/main" id="{CD8B9120-9A82-FD4B-9B2A-C03223A3DD74}"/>
              </a:ext>
            </a:extLst>
          </p:cNvPr>
          <p:cNvSpPr/>
          <p:nvPr/>
        </p:nvSpPr>
        <p:spPr>
          <a:xfrm>
            <a:off x="7120081" y="3721094"/>
            <a:ext cx="4010891" cy="2010807"/>
          </a:xfrm>
          <a:prstGeom prst="rect">
            <a:avLst/>
          </a:prstGeom>
        </p:spPr>
        <p:txBody>
          <a:bodyPr wrap="square">
            <a:spAutoFit/>
          </a:bodyPr>
          <a:lstStyle/>
          <a:p>
            <a:pPr algn="just">
              <a:spcAft>
                <a:spcPts val="1000"/>
              </a:spcAft>
            </a:pPr>
            <a:r>
              <a:rPr lang="fr-FR" dirty="0">
                <a:latin typeface="Times New Roman" panose="02020603050405020304" pitchFamily="18" charset="0"/>
                <a:ea typeface="Calibri" panose="020F0502020204030204" pitchFamily="34" charset="0"/>
                <a:cs typeface="Times New Roman" panose="02020603050405020304" pitchFamily="18" charset="0"/>
              </a:rPr>
              <a:t>Reconnaître l’erreur, </a:t>
            </a:r>
          </a:p>
          <a:p>
            <a:pPr algn="just">
              <a:spcAft>
                <a:spcPts val="1000"/>
              </a:spcAft>
            </a:pPr>
            <a:r>
              <a:rPr lang="fr-FR" dirty="0">
                <a:latin typeface="Times New Roman" panose="02020603050405020304" pitchFamily="18" charset="0"/>
                <a:ea typeface="Calibri" panose="020F0502020204030204" pitchFamily="34" charset="0"/>
                <a:cs typeface="Times New Roman" panose="02020603050405020304" pitchFamily="18" charset="0"/>
              </a:rPr>
              <a:t>vouloir l’éliminer </a:t>
            </a:r>
          </a:p>
          <a:p>
            <a:pPr algn="just">
              <a:spcAft>
                <a:spcPts val="1000"/>
              </a:spcAft>
            </a:pPr>
            <a:r>
              <a:rPr lang="fr-FR" dirty="0">
                <a:latin typeface="Times New Roman" panose="02020603050405020304" pitchFamily="18" charset="0"/>
                <a:ea typeface="Calibri" panose="020F0502020204030204" pitchFamily="34" charset="0"/>
                <a:cs typeface="Times New Roman" panose="02020603050405020304" pitchFamily="18" charset="0"/>
              </a:rPr>
              <a:t>et trouver sa propre méthode semblent traduire la mise en œuvre d’un processus d’apprentissage et son engagement dans la situation. </a:t>
            </a:r>
          </a:p>
        </p:txBody>
      </p:sp>
    </p:spTree>
    <p:extLst>
      <p:ext uri="{BB962C8B-B14F-4D97-AF65-F5344CB8AC3E}">
        <p14:creationId xmlns:p14="http://schemas.microsoft.com/office/powerpoint/2010/main" val="2008911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23024" y="232010"/>
            <a:ext cx="11552664" cy="2622702"/>
          </a:xfrm>
        </p:spPr>
        <p:txBody>
          <a:bodyPr>
            <a:noAutofit/>
          </a:bodyPr>
          <a:lstStyle/>
          <a:p>
            <a:pPr marL="0" indent="0" algn="just">
              <a:buNone/>
            </a:pPr>
            <a:r>
              <a:rPr lang="fr-FR" sz="2000" b="1" dirty="0"/>
              <a:t>Episode </a:t>
            </a:r>
            <a:r>
              <a:rPr lang="en-US" sz="2000" b="1" dirty="0"/>
              <a:t>2/ Observation 3 </a:t>
            </a:r>
            <a:r>
              <a:rPr lang="en-US" sz="2000" b="1" dirty="0" err="1"/>
              <a:t>Ens.H</a:t>
            </a:r>
            <a:r>
              <a:rPr lang="en-US" sz="2000" b="1" dirty="0"/>
              <a:t> </a:t>
            </a:r>
            <a:endParaRPr lang="fr-FR" sz="2000" dirty="0"/>
          </a:p>
          <a:p>
            <a:pPr marL="0" indent="0" algn="just">
              <a:buNone/>
            </a:pPr>
            <a:endParaRPr lang="fr-FR" sz="2000" b="1" dirty="0"/>
          </a:p>
          <a:p>
            <a:pPr marL="0" indent="0" algn="just">
              <a:buNone/>
            </a:pPr>
            <a:endParaRPr lang="fr-FR" sz="2000" b="1" dirty="0"/>
          </a:p>
          <a:p>
            <a:pPr marL="0" indent="0" algn="just">
              <a:buNone/>
            </a:pPr>
            <a:endParaRPr lang="fr-FR" sz="2000" b="1" dirty="0"/>
          </a:p>
          <a:p>
            <a:pPr marL="0" indent="0" algn="just">
              <a:buNone/>
            </a:pPr>
            <a:endParaRPr lang="fr-FR" sz="2000" b="1" dirty="0"/>
          </a:p>
          <a:p>
            <a:pPr marL="0" indent="0" algn="just">
              <a:buNone/>
            </a:pPr>
            <a:endParaRPr lang="fr-FR" sz="2000" b="1" dirty="0"/>
          </a:p>
          <a:p>
            <a:pPr marL="0" indent="0" algn="just">
              <a:buNone/>
            </a:pPr>
            <a:endParaRPr lang="fr-FR" sz="2000" b="1" dirty="0"/>
          </a:p>
          <a:p>
            <a:pPr marL="0" indent="0" algn="just">
              <a:buNone/>
            </a:pPr>
            <a:endParaRPr lang="fr-FR" sz="2000" dirty="0"/>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a:xfrm>
            <a:off x="7696200" y="5886213"/>
            <a:ext cx="2743200" cy="365125"/>
          </a:xfrm>
        </p:spPr>
        <p:txBody>
          <a:bodyPr/>
          <a:lstStyle/>
          <a:p>
            <a:endParaRPr lang="fr-FR" dirty="0"/>
          </a:p>
        </p:txBody>
      </p:sp>
      <p:graphicFrame>
        <p:nvGraphicFramePr>
          <p:cNvPr id="6" name="Tableau 5"/>
          <p:cNvGraphicFramePr>
            <a:graphicFrameLocks noGrp="1"/>
          </p:cNvGraphicFramePr>
          <p:nvPr/>
        </p:nvGraphicFramePr>
        <p:xfrm>
          <a:off x="477982" y="987199"/>
          <a:ext cx="11052377" cy="2011680"/>
        </p:xfrm>
        <a:graphic>
          <a:graphicData uri="http://schemas.openxmlformats.org/drawingml/2006/table">
            <a:tbl>
              <a:tblPr firstRow="1" bandRow="1">
                <a:tableStyleId>{D7AC3CCA-C797-4891-BE02-D94E43425B78}</a:tableStyleId>
              </a:tblPr>
              <a:tblGrid>
                <a:gridCol w="11052377">
                  <a:extLst>
                    <a:ext uri="{9D8B030D-6E8A-4147-A177-3AD203B41FA5}">
                      <a16:colId xmlns:a16="http://schemas.microsoft.com/office/drawing/2014/main" val="20000"/>
                    </a:ext>
                  </a:extLst>
                </a:gridCol>
              </a:tblGrid>
              <a:tr h="370840">
                <a:tc>
                  <a:txBody>
                    <a:bodyPr/>
                    <a:lstStyle/>
                    <a:p>
                      <a:pPr marL="0" marR="0" lvl="1" indent="0" algn="just" defTabSz="914400" rtl="0" eaLnBrk="1" fontAlgn="auto" latinLnBrk="0" hangingPunct="1">
                        <a:lnSpc>
                          <a:spcPct val="100000"/>
                        </a:lnSpc>
                        <a:spcBef>
                          <a:spcPts val="0"/>
                        </a:spcBef>
                        <a:spcAft>
                          <a:spcPts val="0"/>
                        </a:spcAft>
                        <a:buClrTx/>
                        <a:buSzTx/>
                        <a:buFontTx/>
                        <a:buNone/>
                        <a:tabLst/>
                        <a:defRPr/>
                      </a:pPr>
                      <a:r>
                        <a:rPr lang="fr-FR" sz="2000" b="0" dirty="0"/>
                        <a:t>V1/« </a:t>
                      </a:r>
                      <a:r>
                        <a:rPr lang="fr-FR" sz="2000" b="0" i="1" dirty="0"/>
                        <a:t>j’ai trouvé ça me fait un </a:t>
                      </a:r>
                      <a:r>
                        <a:rPr lang="fr-FR" sz="2000" b="0" i="1" u="sng" dirty="0"/>
                        <a:t>peu mal au cœur</a:t>
                      </a:r>
                      <a:r>
                        <a:rPr lang="fr-FR" sz="2000" b="0" i="1" dirty="0"/>
                        <a:t>, c’est étonnant de choisir un passage comme ça…ça me fait un peu cet effet-là </a:t>
                      </a:r>
                      <a:r>
                        <a:rPr lang="fr-FR" sz="2000" b="0" dirty="0"/>
                        <a:t>»</a:t>
                      </a:r>
                    </a:p>
                  </a:txBody>
                  <a:tcPr>
                    <a:solidFill>
                      <a:schemeClr val="accent1">
                        <a:lumMod val="40000"/>
                        <a:lumOff val="60000"/>
                      </a:schemeClr>
                    </a:solidFill>
                  </a:tcPr>
                </a:tc>
                <a:extLst>
                  <a:ext uri="{0D108BD9-81ED-4DB2-BD59-A6C34878D82A}">
                    <a16:rowId xmlns:a16="http://schemas.microsoft.com/office/drawing/2014/main" val="10000"/>
                  </a:ext>
                </a:extLst>
              </a:tr>
              <a:tr h="370840">
                <a:tc>
                  <a:txBody>
                    <a:bodyPr/>
                    <a:lstStyle/>
                    <a:p>
                      <a:pPr marL="0" marR="0" lvl="1" indent="0" algn="just" defTabSz="914400" rtl="0" eaLnBrk="1" fontAlgn="auto" latinLnBrk="0" hangingPunct="1">
                        <a:lnSpc>
                          <a:spcPct val="100000"/>
                        </a:lnSpc>
                        <a:spcBef>
                          <a:spcPts val="0"/>
                        </a:spcBef>
                        <a:spcAft>
                          <a:spcPts val="0"/>
                        </a:spcAft>
                        <a:buClrTx/>
                        <a:buSzTx/>
                        <a:buFontTx/>
                        <a:buNone/>
                        <a:tabLst/>
                        <a:defRPr/>
                      </a:pPr>
                      <a:r>
                        <a:rPr lang="fr-FR" sz="2000" b="0" i="1" dirty="0"/>
                        <a:t>V2/« Parce que j’observais ce groupe là et puis effectivement elle est complètement </a:t>
                      </a:r>
                      <a:r>
                        <a:rPr lang="fr-FR" sz="2000" b="0" i="1" u="sng" dirty="0"/>
                        <a:t>en retrait, ce moment m’a interpellé par rapport à la relation aux autres</a:t>
                      </a:r>
                      <a:r>
                        <a:rPr lang="fr-FR" sz="2000" b="0" i="1" dirty="0"/>
                        <a:t> parce que je me suis dit elle est en dehors de tout, mais lui il avait une drôle de relation avec elle. Il l’a malmenée, donc ça me, j’observais et puis ce passage là et toi « </a:t>
                      </a:r>
                      <a:r>
                        <a:rPr lang="fr-FR" sz="2000" b="0" i="1" dirty="0" err="1"/>
                        <a:t>Orlane</a:t>
                      </a:r>
                      <a:r>
                        <a:rPr lang="fr-FR" sz="2000" b="0" i="1" dirty="0"/>
                        <a:t> (ERIH) tu fais rien », j’ai trouvé que c’était raide »</a:t>
                      </a:r>
                      <a:endParaRPr lang="fr-FR" sz="2000" b="0" dirty="0"/>
                    </a:p>
                  </a:txBody>
                  <a:tcPr>
                    <a:solidFill>
                      <a:schemeClr val="accent1">
                        <a:lumMod val="40000"/>
                        <a:lumOff val="60000"/>
                      </a:schemeClr>
                    </a:solidFill>
                  </a:tcPr>
                </a:tc>
                <a:extLst>
                  <a:ext uri="{0D108BD9-81ED-4DB2-BD59-A6C34878D82A}">
                    <a16:rowId xmlns:a16="http://schemas.microsoft.com/office/drawing/2014/main" val="10001"/>
                  </a:ext>
                </a:extLst>
              </a:tr>
            </a:tbl>
          </a:graphicData>
        </a:graphic>
      </p:graphicFrame>
      <p:sp>
        <p:nvSpPr>
          <p:cNvPr id="7" name="Rectangle 6">
            <a:extLst>
              <a:ext uri="{FF2B5EF4-FFF2-40B4-BE49-F238E27FC236}">
                <a16:creationId xmlns:a16="http://schemas.microsoft.com/office/drawing/2014/main" id="{947FE4CA-8B82-CA48-B411-84274F6A6A3B}"/>
              </a:ext>
            </a:extLst>
          </p:cNvPr>
          <p:cNvSpPr/>
          <p:nvPr/>
        </p:nvSpPr>
        <p:spPr>
          <a:xfrm>
            <a:off x="223024" y="3215848"/>
            <a:ext cx="10779513" cy="1908215"/>
          </a:xfrm>
          <a:prstGeom prst="rect">
            <a:avLst/>
          </a:prstGeom>
        </p:spPr>
        <p:txBody>
          <a:bodyPr wrap="square">
            <a:spAutoFit/>
          </a:bodyPr>
          <a:lstStyle/>
          <a:p>
            <a:pPr algn="just"/>
            <a:endParaRPr lang="fr-FR" dirty="0"/>
          </a:p>
          <a:p>
            <a:pPr algn="just"/>
            <a:r>
              <a:rPr lang="fr-FR" sz="2000" dirty="0"/>
              <a:t>L’observation de l’enseignante porte essentiellement </a:t>
            </a:r>
            <a:r>
              <a:rPr lang="fr-FR" sz="2000" b="1" dirty="0"/>
              <a:t>sur des aspects de socialisation de l’élève avec un registre affectif, notamment avec « l’injustice » faite à l’élève handicapé </a:t>
            </a:r>
            <a:r>
              <a:rPr lang="fr-FR" sz="2000" dirty="0"/>
              <a:t>ou encore « </a:t>
            </a:r>
            <a:r>
              <a:rPr lang="fr-FR" sz="2000" u="sng" dirty="0"/>
              <a:t>ça me fait mal au cœur </a:t>
            </a:r>
            <a:r>
              <a:rPr lang="fr-FR" sz="2000" dirty="0"/>
              <a:t>» tout en reconnaissant que c’est un peu étonnant de choisir un passage comme celui-là. </a:t>
            </a:r>
          </a:p>
          <a:p>
            <a:pPr algn="just"/>
            <a:endParaRPr lang="fr-FR" sz="2000" dirty="0"/>
          </a:p>
          <a:p>
            <a:pPr algn="just"/>
            <a:r>
              <a:rPr lang="fr-FR" sz="2000" dirty="0">
                <a:solidFill>
                  <a:srgbClr val="FF9300"/>
                </a:solidFill>
              </a:rPr>
              <a:t>Elle observe dans ces deux épisodes, l’exclusion de l’élève et les modalités de travail en groupe</a:t>
            </a:r>
          </a:p>
        </p:txBody>
      </p:sp>
      <p:graphicFrame>
        <p:nvGraphicFramePr>
          <p:cNvPr id="8" name="Tableau 7">
            <a:extLst>
              <a:ext uri="{FF2B5EF4-FFF2-40B4-BE49-F238E27FC236}">
                <a16:creationId xmlns:a16="http://schemas.microsoft.com/office/drawing/2014/main" id="{7FCA5D67-34EA-D84F-8FE4-988CA65AC568}"/>
              </a:ext>
            </a:extLst>
          </p:cNvPr>
          <p:cNvGraphicFramePr>
            <a:graphicFrameLocks noGrp="1"/>
          </p:cNvGraphicFramePr>
          <p:nvPr>
            <p:extLst>
              <p:ext uri="{D42A27DB-BD31-4B8C-83A1-F6EECF244321}">
                <p14:modId xmlns:p14="http://schemas.microsoft.com/office/powerpoint/2010/main" val="3640624622"/>
              </p:ext>
            </p:extLst>
          </p:nvPr>
        </p:nvGraphicFramePr>
        <p:xfrm>
          <a:off x="3402359" y="5502257"/>
          <a:ext cx="8128000" cy="640080"/>
        </p:xfrm>
        <a:graphic>
          <a:graphicData uri="http://schemas.openxmlformats.org/drawingml/2006/table">
            <a:tbl>
              <a:tblPr firstRow="1" bandRow="1">
                <a:tableStyleId>{21E4AEA4-8DFA-4A89-87EB-49C32662AFE0}</a:tableStyleId>
              </a:tblPr>
              <a:tblGrid>
                <a:gridCol w="8128000">
                  <a:extLst>
                    <a:ext uri="{9D8B030D-6E8A-4147-A177-3AD203B41FA5}">
                      <a16:colId xmlns:a16="http://schemas.microsoft.com/office/drawing/2014/main" val="4026455451"/>
                    </a:ext>
                  </a:extLst>
                </a:gridCol>
              </a:tblGrid>
              <a:tr h="370840">
                <a:tc>
                  <a:txBody>
                    <a:bodyPr/>
                    <a:lstStyle/>
                    <a:p>
                      <a:r>
                        <a:rPr lang="fr-FR" dirty="0"/>
                        <a:t>Une technique d’observation fine insuffisamment étayée / Déficit praxéologique ?  </a:t>
                      </a:r>
                    </a:p>
                  </a:txBody>
                  <a:tcPr/>
                </a:tc>
                <a:extLst>
                  <a:ext uri="{0D108BD9-81ED-4DB2-BD59-A6C34878D82A}">
                    <a16:rowId xmlns:a16="http://schemas.microsoft.com/office/drawing/2014/main" val="614526669"/>
                  </a:ext>
                </a:extLst>
              </a:tr>
            </a:tbl>
          </a:graphicData>
        </a:graphic>
      </p:graphicFrame>
      <p:graphicFrame>
        <p:nvGraphicFramePr>
          <p:cNvPr id="9" name="Tableau 8">
            <a:extLst>
              <a:ext uri="{FF2B5EF4-FFF2-40B4-BE49-F238E27FC236}">
                <a16:creationId xmlns:a16="http://schemas.microsoft.com/office/drawing/2014/main" id="{DE6B1DA4-E510-2847-8BDE-397482361516}"/>
              </a:ext>
            </a:extLst>
          </p:cNvPr>
          <p:cNvGraphicFramePr>
            <a:graphicFrameLocks noGrp="1"/>
          </p:cNvGraphicFramePr>
          <p:nvPr>
            <p:extLst>
              <p:ext uri="{D42A27DB-BD31-4B8C-83A1-F6EECF244321}">
                <p14:modId xmlns:p14="http://schemas.microsoft.com/office/powerpoint/2010/main" val="278624386"/>
              </p:ext>
            </p:extLst>
          </p:nvPr>
        </p:nvGraphicFramePr>
        <p:xfrm>
          <a:off x="319668" y="6247349"/>
          <a:ext cx="11552664" cy="640080"/>
        </p:xfrm>
        <a:graphic>
          <a:graphicData uri="http://schemas.openxmlformats.org/drawingml/2006/table">
            <a:tbl>
              <a:tblPr firstRow="1" bandRow="1">
                <a:tableStyleId>{EB9631B5-78F2-41C9-869B-9F39066F8104}</a:tableStyleId>
              </a:tblPr>
              <a:tblGrid>
                <a:gridCol w="11552664">
                  <a:extLst>
                    <a:ext uri="{9D8B030D-6E8A-4147-A177-3AD203B41FA5}">
                      <a16:colId xmlns:a16="http://schemas.microsoft.com/office/drawing/2014/main" val="3783648104"/>
                    </a:ext>
                  </a:extLst>
                </a:gridCol>
              </a:tblGrid>
              <a:tr h="497394">
                <a:tc>
                  <a:txBody>
                    <a:bodyPr/>
                    <a:lstStyle/>
                    <a:p>
                      <a:r>
                        <a:rPr lang="fr-FR" dirty="0"/>
                        <a:t>Les conditions d’accessibilité, ce sont toutes les conditions qui permettent à l’élève d’accéder à l’étude des savoirs : formes d’étude, situations d’enseignement, accompagnement….(</a:t>
                      </a:r>
                      <a:r>
                        <a:rPr lang="fr-FR" dirty="0" err="1"/>
                        <a:t>Assude</a:t>
                      </a:r>
                      <a:r>
                        <a:rPr lang="fr-FR" dirty="0"/>
                        <a:t> et al., 2014)</a:t>
                      </a:r>
                    </a:p>
                  </a:txBody>
                  <a:tcPr/>
                </a:tc>
                <a:extLst>
                  <a:ext uri="{0D108BD9-81ED-4DB2-BD59-A6C34878D82A}">
                    <a16:rowId xmlns:a16="http://schemas.microsoft.com/office/drawing/2014/main" val="2741601533"/>
                  </a:ext>
                </a:extLst>
              </a:tr>
            </a:tbl>
          </a:graphicData>
        </a:graphic>
      </p:graphicFrame>
    </p:spTree>
    <p:extLst>
      <p:ext uri="{BB962C8B-B14F-4D97-AF65-F5344CB8AC3E}">
        <p14:creationId xmlns:p14="http://schemas.microsoft.com/office/powerpoint/2010/main" val="2449172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67486-0B33-8227-C66B-5B74C4662839}"/>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69CDCDB7-216A-09F9-D1CB-93D710BDEDA9}"/>
              </a:ext>
            </a:extLst>
          </p:cNvPr>
          <p:cNvPicPr>
            <a:picLocks noChangeAspect="1"/>
          </p:cNvPicPr>
          <p:nvPr/>
        </p:nvPicPr>
        <p:blipFill>
          <a:blip r:embed="rId2"/>
          <a:stretch>
            <a:fillRect/>
          </a:stretch>
        </p:blipFill>
        <p:spPr>
          <a:xfrm>
            <a:off x="235527" y="9049655"/>
            <a:ext cx="12385963" cy="6858000"/>
          </a:xfrm>
          <a:prstGeom prst="rect">
            <a:avLst/>
          </a:prstGeom>
        </p:spPr>
      </p:pic>
      <p:pic>
        <p:nvPicPr>
          <p:cNvPr id="11" name="Image 10">
            <a:extLst>
              <a:ext uri="{FF2B5EF4-FFF2-40B4-BE49-F238E27FC236}">
                <a16:creationId xmlns:a16="http://schemas.microsoft.com/office/drawing/2014/main" id="{FD90B144-DB04-9AC2-F03C-E12306292FC9}"/>
              </a:ext>
            </a:extLst>
          </p:cNvPr>
          <p:cNvPicPr>
            <a:picLocks noChangeAspect="1"/>
          </p:cNvPicPr>
          <p:nvPr/>
        </p:nvPicPr>
        <p:blipFill>
          <a:blip r:embed="rId3">
            <a:alphaModFix amt="18000"/>
          </a:blip>
          <a:stretch>
            <a:fillRect/>
          </a:stretch>
        </p:blipFill>
        <p:spPr>
          <a:xfrm>
            <a:off x="0" y="0"/>
            <a:ext cx="12385962" cy="6858000"/>
          </a:xfrm>
          <a:prstGeom prst="rect">
            <a:avLst/>
          </a:prstGeom>
        </p:spPr>
      </p:pic>
      <p:pic>
        <p:nvPicPr>
          <p:cNvPr id="3" name="Image 2">
            <a:extLst>
              <a:ext uri="{FF2B5EF4-FFF2-40B4-BE49-F238E27FC236}">
                <a16:creationId xmlns:a16="http://schemas.microsoft.com/office/drawing/2014/main" id="{CEBC8D72-329A-7CF0-7FA1-6D89C46639C0}"/>
              </a:ext>
            </a:extLst>
          </p:cNvPr>
          <p:cNvPicPr>
            <a:picLocks noChangeAspect="1"/>
          </p:cNvPicPr>
          <p:nvPr/>
        </p:nvPicPr>
        <p:blipFill>
          <a:blip r:embed="rId4"/>
          <a:stretch>
            <a:fillRect/>
          </a:stretch>
        </p:blipFill>
        <p:spPr>
          <a:xfrm>
            <a:off x="2819400" y="1739900"/>
            <a:ext cx="6553200" cy="3378200"/>
          </a:xfrm>
          <a:prstGeom prst="rect">
            <a:avLst/>
          </a:prstGeom>
        </p:spPr>
      </p:pic>
    </p:spTree>
    <p:extLst>
      <p:ext uri="{BB962C8B-B14F-4D97-AF65-F5344CB8AC3E}">
        <p14:creationId xmlns:p14="http://schemas.microsoft.com/office/powerpoint/2010/main" val="3149221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35799-CF84-AC4F-146C-0558CAC8F412}"/>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820F3222-EC7E-AC56-FEB4-677842D00207}"/>
              </a:ext>
            </a:extLst>
          </p:cNvPr>
          <p:cNvPicPr>
            <a:picLocks noChangeAspect="1"/>
          </p:cNvPicPr>
          <p:nvPr/>
        </p:nvPicPr>
        <p:blipFill>
          <a:blip r:embed="rId2"/>
          <a:stretch>
            <a:fillRect/>
          </a:stretch>
        </p:blipFill>
        <p:spPr>
          <a:xfrm>
            <a:off x="235527" y="9049655"/>
            <a:ext cx="12385963" cy="6858000"/>
          </a:xfrm>
          <a:prstGeom prst="rect">
            <a:avLst/>
          </a:prstGeom>
        </p:spPr>
      </p:pic>
      <p:pic>
        <p:nvPicPr>
          <p:cNvPr id="11" name="Image 10">
            <a:extLst>
              <a:ext uri="{FF2B5EF4-FFF2-40B4-BE49-F238E27FC236}">
                <a16:creationId xmlns:a16="http://schemas.microsoft.com/office/drawing/2014/main" id="{981B267D-BEA2-187B-AB70-ED85A5F7AEDE}"/>
              </a:ext>
            </a:extLst>
          </p:cNvPr>
          <p:cNvPicPr>
            <a:picLocks noChangeAspect="1"/>
          </p:cNvPicPr>
          <p:nvPr/>
        </p:nvPicPr>
        <p:blipFill>
          <a:blip r:embed="rId3">
            <a:alphaModFix amt="18000"/>
          </a:blip>
          <a:stretch>
            <a:fillRect/>
          </a:stretch>
        </p:blipFill>
        <p:spPr>
          <a:xfrm>
            <a:off x="0" y="0"/>
            <a:ext cx="12385962" cy="6858000"/>
          </a:xfrm>
          <a:prstGeom prst="rect">
            <a:avLst/>
          </a:prstGeom>
        </p:spPr>
      </p:pic>
      <p:pic>
        <p:nvPicPr>
          <p:cNvPr id="3" name="Image 2">
            <a:extLst>
              <a:ext uri="{FF2B5EF4-FFF2-40B4-BE49-F238E27FC236}">
                <a16:creationId xmlns:a16="http://schemas.microsoft.com/office/drawing/2014/main" id="{B52993E2-7704-2956-57D5-3C04E7C2D45C}"/>
              </a:ext>
            </a:extLst>
          </p:cNvPr>
          <p:cNvPicPr>
            <a:picLocks noChangeAspect="1"/>
          </p:cNvPicPr>
          <p:nvPr/>
        </p:nvPicPr>
        <p:blipFill>
          <a:blip r:embed="rId4"/>
          <a:stretch>
            <a:fillRect/>
          </a:stretch>
        </p:blipFill>
        <p:spPr>
          <a:xfrm>
            <a:off x="1701256" y="0"/>
            <a:ext cx="8789488" cy="6858000"/>
          </a:xfrm>
          <a:prstGeom prst="rect">
            <a:avLst/>
          </a:prstGeom>
        </p:spPr>
      </p:pic>
    </p:spTree>
    <p:extLst>
      <p:ext uri="{BB962C8B-B14F-4D97-AF65-F5344CB8AC3E}">
        <p14:creationId xmlns:p14="http://schemas.microsoft.com/office/powerpoint/2010/main" val="484274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E9D71-359E-E061-E886-C4787FD37207}"/>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883DD3A3-CB68-7C75-4C53-F1A9B4496432}"/>
              </a:ext>
            </a:extLst>
          </p:cNvPr>
          <p:cNvPicPr>
            <a:picLocks noChangeAspect="1"/>
          </p:cNvPicPr>
          <p:nvPr/>
        </p:nvPicPr>
        <p:blipFill>
          <a:blip r:embed="rId2"/>
          <a:stretch>
            <a:fillRect/>
          </a:stretch>
        </p:blipFill>
        <p:spPr>
          <a:xfrm>
            <a:off x="-692728" y="-7647709"/>
            <a:ext cx="11997332" cy="4572000"/>
          </a:xfrm>
          <a:prstGeom prst="rect">
            <a:avLst/>
          </a:prstGeom>
        </p:spPr>
      </p:pic>
      <p:pic>
        <p:nvPicPr>
          <p:cNvPr id="9" name="Image 8">
            <a:extLst>
              <a:ext uri="{FF2B5EF4-FFF2-40B4-BE49-F238E27FC236}">
                <a16:creationId xmlns:a16="http://schemas.microsoft.com/office/drawing/2014/main" id="{9E8FE5DF-0431-8098-39D8-9093E9ED47F4}"/>
              </a:ext>
            </a:extLst>
          </p:cNvPr>
          <p:cNvPicPr>
            <a:picLocks noChangeAspect="1"/>
          </p:cNvPicPr>
          <p:nvPr/>
        </p:nvPicPr>
        <p:blipFill>
          <a:blip r:embed="rId3"/>
          <a:stretch>
            <a:fillRect/>
          </a:stretch>
        </p:blipFill>
        <p:spPr>
          <a:xfrm>
            <a:off x="-96982" y="0"/>
            <a:ext cx="12385963" cy="6858000"/>
          </a:xfrm>
          <a:prstGeom prst="rect">
            <a:avLst/>
          </a:prstGeom>
        </p:spPr>
      </p:pic>
      <p:pic>
        <p:nvPicPr>
          <p:cNvPr id="2" name="Image 1">
            <a:extLst>
              <a:ext uri="{FF2B5EF4-FFF2-40B4-BE49-F238E27FC236}">
                <a16:creationId xmlns:a16="http://schemas.microsoft.com/office/drawing/2014/main" id="{D8DF64EF-D919-0C2B-FFB2-05CDED2F0155}"/>
              </a:ext>
            </a:extLst>
          </p:cNvPr>
          <p:cNvPicPr>
            <a:picLocks noChangeAspect="1"/>
          </p:cNvPicPr>
          <p:nvPr/>
        </p:nvPicPr>
        <p:blipFill>
          <a:blip r:embed="rId4"/>
          <a:stretch>
            <a:fillRect/>
          </a:stretch>
        </p:blipFill>
        <p:spPr>
          <a:xfrm>
            <a:off x="1008804" y="156676"/>
            <a:ext cx="9613122" cy="6544647"/>
          </a:xfrm>
          <a:prstGeom prst="rect">
            <a:avLst/>
          </a:prstGeom>
        </p:spPr>
      </p:pic>
    </p:spTree>
    <p:extLst>
      <p:ext uri="{BB962C8B-B14F-4D97-AF65-F5344CB8AC3E}">
        <p14:creationId xmlns:p14="http://schemas.microsoft.com/office/powerpoint/2010/main" val="809330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15553-B865-4357-6A0D-2EE16BCB7FBC}"/>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EC947B9E-112D-11F4-91AE-CD2DFB93E9F0}"/>
              </a:ext>
            </a:extLst>
          </p:cNvPr>
          <p:cNvPicPr>
            <a:picLocks noChangeAspect="1"/>
          </p:cNvPicPr>
          <p:nvPr/>
        </p:nvPicPr>
        <p:blipFill>
          <a:blip r:embed="rId2"/>
          <a:stretch>
            <a:fillRect/>
          </a:stretch>
        </p:blipFill>
        <p:spPr>
          <a:xfrm>
            <a:off x="235527" y="9049655"/>
            <a:ext cx="12385963" cy="6858000"/>
          </a:xfrm>
          <a:prstGeom prst="rect">
            <a:avLst/>
          </a:prstGeom>
        </p:spPr>
      </p:pic>
      <p:pic>
        <p:nvPicPr>
          <p:cNvPr id="11" name="Image 10">
            <a:extLst>
              <a:ext uri="{FF2B5EF4-FFF2-40B4-BE49-F238E27FC236}">
                <a16:creationId xmlns:a16="http://schemas.microsoft.com/office/drawing/2014/main" id="{BF861AC3-CBF0-E7D9-4BD6-0FA24F28A8A2}"/>
              </a:ext>
            </a:extLst>
          </p:cNvPr>
          <p:cNvPicPr>
            <a:picLocks noChangeAspect="1"/>
          </p:cNvPicPr>
          <p:nvPr/>
        </p:nvPicPr>
        <p:blipFill>
          <a:blip r:embed="rId3">
            <a:alphaModFix amt="19000"/>
          </a:blip>
          <a:stretch>
            <a:fillRect/>
          </a:stretch>
        </p:blipFill>
        <p:spPr>
          <a:xfrm>
            <a:off x="-48491" y="-36266"/>
            <a:ext cx="12288982" cy="6894266"/>
          </a:xfrm>
          <a:prstGeom prst="rect">
            <a:avLst/>
          </a:prstGeom>
        </p:spPr>
      </p:pic>
      <p:pic>
        <p:nvPicPr>
          <p:cNvPr id="2" name="Image 1">
            <a:extLst>
              <a:ext uri="{FF2B5EF4-FFF2-40B4-BE49-F238E27FC236}">
                <a16:creationId xmlns:a16="http://schemas.microsoft.com/office/drawing/2014/main" id="{1FB389BB-B100-A50A-FAEE-E37079D344C0}"/>
              </a:ext>
            </a:extLst>
          </p:cNvPr>
          <p:cNvPicPr>
            <a:picLocks noChangeAspect="1"/>
          </p:cNvPicPr>
          <p:nvPr/>
        </p:nvPicPr>
        <p:blipFill>
          <a:blip r:embed="rId4"/>
          <a:stretch>
            <a:fillRect/>
          </a:stretch>
        </p:blipFill>
        <p:spPr>
          <a:xfrm>
            <a:off x="-404091" y="9130611"/>
            <a:ext cx="7985991" cy="4528567"/>
          </a:xfrm>
          <a:prstGeom prst="rect">
            <a:avLst/>
          </a:prstGeom>
        </p:spPr>
      </p:pic>
      <p:pic>
        <p:nvPicPr>
          <p:cNvPr id="4" name="Image 3">
            <a:extLst>
              <a:ext uri="{FF2B5EF4-FFF2-40B4-BE49-F238E27FC236}">
                <a16:creationId xmlns:a16="http://schemas.microsoft.com/office/drawing/2014/main" id="{2214F4F0-1726-AF83-F40E-3E3AA161E225}"/>
              </a:ext>
            </a:extLst>
          </p:cNvPr>
          <p:cNvPicPr>
            <a:picLocks noChangeAspect="1"/>
          </p:cNvPicPr>
          <p:nvPr/>
        </p:nvPicPr>
        <p:blipFill>
          <a:blip r:embed="rId5"/>
          <a:stretch>
            <a:fillRect/>
          </a:stretch>
        </p:blipFill>
        <p:spPr>
          <a:xfrm>
            <a:off x="-78321" y="1068646"/>
            <a:ext cx="12348642" cy="4457111"/>
          </a:xfrm>
          <a:prstGeom prst="rect">
            <a:avLst/>
          </a:prstGeom>
        </p:spPr>
      </p:pic>
    </p:spTree>
    <p:extLst>
      <p:ext uri="{BB962C8B-B14F-4D97-AF65-F5344CB8AC3E}">
        <p14:creationId xmlns:p14="http://schemas.microsoft.com/office/powerpoint/2010/main" val="2145363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54462-0372-17DD-13F2-F76A40D0ABAA}"/>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F3F81CB5-D175-3AA5-4A6D-B13C9686F3F4}"/>
              </a:ext>
            </a:extLst>
          </p:cNvPr>
          <p:cNvPicPr>
            <a:picLocks noChangeAspect="1"/>
          </p:cNvPicPr>
          <p:nvPr/>
        </p:nvPicPr>
        <p:blipFill>
          <a:blip r:embed="rId2"/>
          <a:stretch>
            <a:fillRect/>
          </a:stretch>
        </p:blipFill>
        <p:spPr>
          <a:xfrm>
            <a:off x="235527" y="9049655"/>
            <a:ext cx="12385963" cy="6858000"/>
          </a:xfrm>
          <a:prstGeom prst="rect">
            <a:avLst/>
          </a:prstGeom>
        </p:spPr>
      </p:pic>
      <p:pic>
        <p:nvPicPr>
          <p:cNvPr id="11" name="Image 10">
            <a:extLst>
              <a:ext uri="{FF2B5EF4-FFF2-40B4-BE49-F238E27FC236}">
                <a16:creationId xmlns:a16="http://schemas.microsoft.com/office/drawing/2014/main" id="{5E19AC7C-D939-19D8-0BB2-890CFCD0DC53}"/>
              </a:ext>
            </a:extLst>
          </p:cNvPr>
          <p:cNvPicPr>
            <a:picLocks noChangeAspect="1"/>
          </p:cNvPicPr>
          <p:nvPr/>
        </p:nvPicPr>
        <p:blipFill>
          <a:blip r:embed="rId3">
            <a:alphaModFix amt="19000"/>
          </a:blip>
          <a:stretch>
            <a:fillRect/>
          </a:stretch>
        </p:blipFill>
        <p:spPr>
          <a:xfrm>
            <a:off x="-48491" y="-36266"/>
            <a:ext cx="12288982" cy="6894266"/>
          </a:xfrm>
          <a:prstGeom prst="rect">
            <a:avLst/>
          </a:prstGeom>
        </p:spPr>
      </p:pic>
      <p:sp>
        <p:nvSpPr>
          <p:cNvPr id="13" name="ZoneTexte 12">
            <a:extLst>
              <a:ext uri="{FF2B5EF4-FFF2-40B4-BE49-F238E27FC236}">
                <a16:creationId xmlns:a16="http://schemas.microsoft.com/office/drawing/2014/main" id="{AEADE1F2-ACAE-CBBE-C8F4-9F23AC82FA63}"/>
              </a:ext>
            </a:extLst>
          </p:cNvPr>
          <p:cNvSpPr txBox="1"/>
          <p:nvPr/>
        </p:nvSpPr>
        <p:spPr>
          <a:xfrm>
            <a:off x="-1331843" y="-2309713"/>
            <a:ext cx="7173191" cy="1477328"/>
          </a:xfrm>
          <a:prstGeom prst="rect">
            <a:avLst/>
          </a:prstGeom>
          <a:noFill/>
        </p:spPr>
        <p:txBody>
          <a:bodyPr wrap="square">
            <a:spAutoFit/>
          </a:bodyPr>
          <a:lstStyle/>
          <a:p>
            <a:r>
              <a:rPr lang="fr-FR" b="1" i="0" dirty="0">
                <a:solidFill>
                  <a:schemeClr val="tx2">
                    <a:lumMod val="90000"/>
                    <a:lumOff val="10000"/>
                  </a:schemeClr>
                </a:solidFill>
                <a:effectLst/>
                <a:latin typeface="Source Sans Pro" panose="020B0503030403020204" pitchFamily="34" charset="0"/>
              </a:rPr>
              <a:t>Jean-Michel PEREZ</a:t>
            </a:r>
            <a:br>
              <a:rPr lang="fr-FR" dirty="0">
                <a:solidFill>
                  <a:schemeClr val="tx2">
                    <a:lumMod val="90000"/>
                    <a:lumOff val="10000"/>
                  </a:schemeClr>
                </a:solidFill>
              </a:rPr>
            </a:br>
            <a:r>
              <a:rPr lang="fr-FR" b="0" i="0" dirty="0">
                <a:solidFill>
                  <a:schemeClr val="tx2">
                    <a:lumMod val="90000"/>
                    <a:lumOff val="10000"/>
                  </a:schemeClr>
                </a:solidFill>
                <a:effectLst/>
                <a:latin typeface="Source Sans Pro" panose="020B0503030403020204" pitchFamily="34" charset="0"/>
              </a:rPr>
              <a:t>Professeur des universités, Sciences de l’Éducation</a:t>
            </a:r>
          </a:p>
          <a:p>
            <a:r>
              <a:rPr lang="fr-FR" b="0" i="0" dirty="0">
                <a:solidFill>
                  <a:schemeClr val="tx2">
                    <a:lumMod val="90000"/>
                    <a:lumOff val="10000"/>
                  </a:schemeClr>
                </a:solidFill>
                <a:effectLst/>
                <a:latin typeface="Source Sans Pro" panose="020B0503030403020204" pitchFamily="34" charset="0"/>
              </a:rPr>
              <a:t>Université de Lorraine / LISEC</a:t>
            </a:r>
          </a:p>
          <a:p>
            <a:r>
              <a:rPr lang="fr-FR" dirty="0">
                <a:solidFill>
                  <a:schemeClr val="tx2">
                    <a:lumMod val="90000"/>
                    <a:lumOff val="10000"/>
                  </a:schemeClr>
                </a:solidFill>
                <a:latin typeface="Source Sans Pro" panose="020B0503030403020204" pitchFamily="34" charset="0"/>
                <a:hlinkClick r:id="rId4"/>
              </a:rPr>
              <a:t>Directeur du pole scientifique CLCS</a:t>
            </a:r>
            <a:endParaRPr lang="fr-FR" dirty="0">
              <a:solidFill>
                <a:schemeClr val="tx2">
                  <a:lumMod val="90000"/>
                  <a:lumOff val="10000"/>
                </a:schemeClr>
              </a:solidFill>
              <a:latin typeface="Source Sans Pro" panose="020B0503030403020204" pitchFamily="34" charset="0"/>
            </a:endParaRPr>
          </a:p>
          <a:p>
            <a:r>
              <a:rPr lang="fr-FR" b="0" i="0" dirty="0">
                <a:solidFill>
                  <a:schemeClr val="tx2">
                    <a:lumMod val="90000"/>
                    <a:lumOff val="10000"/>
                  </a:schemeClr>
                </a:solidFill>
                <a:effectLst/>
                <a:latin typeface="Source Sans Pro" panose="020B0503030403020204" pitchFamily="34" charset="0"/>
              </a:rPr>
              <a:t>INSPE</a:t>
            </a:r>
          </a:p>
        </p:txBody>
      </p:sp>
      <p:sp>
        <p:nvSpPr>
          <p:cNvPr id="14" name="ZoneTexte 13">
            <a:extLst>
              <a:ext uri="{FF2B5EF4-FFF2-40B4-BE49-F238E27FC236}">
                <a16:creationId xmlns:a16="http://schemas.microsoft.com/office/drawing/2014/main" id="{E7FECC61-8466-D6EC-383B-255E58B20095}"/>
              </a:ext>
            </a:extLst>
          </p:cNvPr>
          <p:cNvSpPr txBox="1"/>
          <p:nvPr/>
        </p:nvSpPr>
        <p:spPr>
          <a:xfrm>
            <a:off x="8015456" y="-2600337"/>
            <a:ext cx="7173191" cy="1477328"/>
          </a:xfrm>
          <a:prstGeom prst="rect">
            <a:avLst/>
          </a:prstGeom>
          <a:noFill/>
        </p:spPr>
        <p:txBody>
          <a:bodyPr wrap="square">
            <a:spAutoFit/>
          </a:bodyPr>
          <a:lstStyle/>
          <a:p>
            <a:r>
              <a:rPr lang="fr-FR" b="1" i="0" dirty="0">
                <a:solidFill>
                  <a:schemeClr val="tx2">
                    <a:lumMod val="90000"/>
                    <a:lumOff val="10000"/>
                  </a:schemeClr>
                </a:solidFill>
                <a:effectLst/>
                <a:latin typeface="Source Sans Pro" panose="020B0503030403020204" pitchFamily="34" charset="0"/>
              </a:rPr>
              <a:t>Geraldine SUAU</a:t>
            </a:r>
            <a:br>
              <a:rPr lang="fr-FR" dirty="0">
                <a:solidFill>
                  <a:schemeClr val="tx2">
                    <a:lumMod val="90000"/>
                    <a:lumOff val="10000"/>
                  </a:schemeClr>
                </a:solidFill>
              </a:rPr>
            </a:br>
            <a:r>
              <a:rPr lang="fr-FR" dirty="0">
                <a:solidFill>
                  <a:schemeClr val="tx2">
                    <a:lumMod val="90000"/>
                    <a:lumOff val="10000"/>
                  </a:schemeClr>
                </a:solidFill>
                <a:latin typeface="Source Sans Pro" panose="020B0503030403020204" pitchFamily="34" charset="0"/>
              </a:rPr>
              <a:t>Maitresse de conférences</a:t>
            </a:r>
            <a:r>
              <a:rPr lang="fr-FR" b="0" i="0" dirty="0">
                <a:solidFill>
                  <a:schemeClr val="tx2">
                    <a:lumMod val="90000"/>
                    <a:lumOff val="10000"/>
                  </a:schemeClr>
                </a:solidFill>
                <a:effectLst/>
                <a:latin typeface="Source Sans Pro" panose="020B0503030403020204" pitchFamily="34" charset="0"/>
              </a:rPr>
              <a:t>, Habilitée à diriger des Recherches</a:t>
            </a:r>
          </a:p>
          <a:p>
            <a:r>
              <a:rPr lang="fr-FR" b="0" i="0" dirty="0">
                <a:solidFill>
                  <a:schemeClr val="tx2">
                    <a:lumMod val="90000"/>
                    <a:lumOff val="10000"/>
                  </a:schemeClr>
                </a:solidFill>
                <a:effectLst/>
                <a:latin typeface="Source Sans Pro" panose="020B0503030403020204" pitchFamily="34" charset="0"/>
              </a:rPr>
              <a:t>Université de Lorraine / LISEC</a:t>
            </a:r>
          </a:p>
          <a:p>
            <a:r>
              <a:rPr lang="fr-FR" dirty="0">
                <a:solidFill>
                  <a:schemeClr val="tx2">
                    <a:lumMod val="90000"/>
                    <a:lumOff val="10000"/>
                  </a:schemeClr>
                </a:solidFill>
                <a:latin typeface="Source Sans Pro" panose="020B0503030403020204" pitchFamily="34" charset="0"/>
                <a:hlinkClick r:id="rId5">
                  <a:extLst>
                    <a:ext uri="{A12FA001-AC4F-418D-AE19-62706E023703}">
                      <ahyp:hlinkClr xmlns:ahyp="http://schemas.microsoft.com/office/drawing/2018/hyperlinkcolor" val="tx"/>
                    </a:ext>
                  </a:extLst>
                </a:hlinkClick>
              </a:rPr>
              <a:t>Directrice de l’École doctorale SLTC</a:t>
            </a:r>
            <a:endParaRPr lang="fr-FR" dirty="0">
              <a:solidFill>
                <a:schemeClr val="tx2">
                  <a:lumMod val="90000"/>
                  <a:lumOff val="10000"/>
                </a:schemeClr>
              </a:solidFill>
              <a:latin typeface="Source Sans Pro" panose="020B0503030403020204" pitchFamily="34" charset="0"/>
            </a:endParaRPr>
          </a:p>
          <a:p>
            <a:r>
              <a:rPr lang="fr-FR" b="0" i="0" dirty="0">
                <a:solidFill>
                  <a:schemeClr val="tx2">
                    <a:lumMod val="90000"/>
                    <a:lumOff val="10000"/>
                  </a:schemeClr>
                </a:solidFill>
                <a:effectLst/>
                <a:latin typeface="Source Sans Pro" panose="020B0503030403020204" pitchFamily="34" charset="0"/>
              </a:rPr>
              <a:t>I</a:t>
            </a:r>
            <a:r>
              <a:rPr lang="fr-FR" dirty="0">
                <a:solidFill>
                  <a:schemeClr val="tx2">
                    <a:lumMod val="90000"/>
                    <a:lumOff val="10000"/>
                  </a:schemeClr>
                </a:solidFill>
                <a:latin typeface="Source Sans Pro" panose="020B0503030403020204" pitchFamily="34" charset="0"/>
              </a:rPr>
              <a:t>NSPE</a:t>
            </a:r>
            <a:endParaRPr lang="fr-FR" b="0" i="0" dirty="0">
              <a:solidFill>
                <a:schemeClr val="tx2">
                  <a:lumMod val="90000"/>
                  <a:lumOff val="10000"/>
                </a:schemeClr>
              </a:solidFill>
              <a:effectLst/>
              <a:latin typeface="Source Sans Pro" panose="020B0503030403020204" pitchFamily="34" charset="0"/>
            </a:endParaRPr>
          </a:p>
        </p:txBody>
      </p:sp>
      <p:pic>
        <p:nvPicPr>
          <p:cNvPr id="2" name="Image 1">
            <a:extLst>
              <a:ext uri="{FF2B5EF4-FFF2-40B4-BE49-F238E27FC236}">
                <a16:creationId xmlns:a16="http://schemas.microsoft.com/office/drawing/2014/main" id="{AEA42C7C-A28E-CB1C-9F3B-D03F16DF7501}"/>
              </a:ext>
            </a:extLst>
          </p:cNvPr>
          <p:cNvPicPr>
            <a:picLocks noChangeAspect="1"/>
          </p:cNvPicPr>
          <p:nvPr/>
        </p:nvPicPr>
        <p:blipFill>
          <a:blip r:embed="rId6"/>
          <a:stretch>
            <a:fillRect/>
          </a:stretch>
        </p:blipFill>
        <p:spPr>
          <a:xfrm>
            <a:off x="804479" y="307397"/>
            <a:ext cx="10583041" cy="5617990"/>
          </a:xfrm>
          <a:prstGeom prst="rect">
            <a:avLst/>
          </a:prstGeom>
        </p:spPr>
      </p:pic>
      <p:pic>
        <p:nvPicPr>
          <p:cNvPr id="4" name="Image 3">
            <a:hlinkClick r:id="rId7"/>
            <a:extLst>
              <a:ext uri="{FF2B5EF4-FFF2-40B4-BE49-F238E27FC236}">
                <a16:creationId xmlns:a16="http://schemas.microsoft.com/office/drawing/2014/main" id="{03545B94-54FD-51F8-F5DA-754A90462481}"/>
              </a:ext>
            </a:extLst>
          </p:cNvPr>
          <p:cNvPicPr>
            <a:picLocks noChangeAspect="1"/>
          </p:cNvPicPr>
          <p:nvPr/>
        </p:nvPicPr>
        <p:blipFill>
          <a:blip r:embed="rId8"/>
          <a:stretch>
            <a:fillRect/>
          </a:stretch>
        </p:blipFill>
        <p:spPr>
          <a:xfrm>
            <a:off x="3877571" y="2138767"/>
            <a:ext cx="3927554" cy="1955251"/>
          </a:xfrm>
          <a:prstGeom prst="rect">
            <a:avLst/>
          </a:prstGeom>
        </p:spPr>
      </p:pic>
      <p:pic>
        <p:nvPicPr>
          <p:cNvPr id="5" name="Image 4">
            <a:extLst>
              <a:ext uri="{FF2B5EF4-FFF2-40B4-BE49-F238E27FC236}">
                <a16:creationId xmlns:a16="http://schemas.microsoft.com/office/drawing/2014/main" id="{3731DB1E-542F-1BB0-6156-B4ABCFF2F246}"/>
              </a:ext>
            </a:extLst>
          </p:cNvPr>
          <p:cNvPicPr>
            <a:picLocks noChangeAspect="1"/>
          </p:cNvPicPr>
          <p:nvPr/>
        </p:nvPicPr>
        <p:blipFill>
          <a:blip r:embed="rId9"/>
          <a:stretch>
            <a:fillRect/>
          </a:stretch>
        </p:blipFill>
        <p:spPr>
          <a:xfrm>
            <a:off x="3137955" y="4335792"/>
            <a:ext cx="5406786" cy="1589595"/>
          </a:xfrm>
          <a:prstGeom prst="rect">
            <a:avLst/>
          </a:prstGeom>
        </p:spPr>
      </p:pic>
    </p:spTree>
    <p:extLst>
      <p:ext uri="{BB962C8B-B14F-4D97-AF65-F5344CB8AC3E}">
        <p14:creationId xmlns:p14="http://schemas.microsoft.com/office/powerpoint/2010/main" val="928656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D1DF5-9878-227D-DF02-9171C8852978}"/>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87892E9F-DC68-99BE-4760-5F305AF95AD6}"/>
              </a:ext>
            </a:extLst>
          </p:cNvPr>
          <p:cNvPicPr>
            <a:picLocks noChangeAspect="1"/>
          </p:cNvPicPr>
          <p:nvPr/>
        </p:nvPicPr>
        <p:blipFill>
          <a:blip r:embed="rId2"/>
          <a:stretch>
            <a:fillRect/>
          </a:stretch>
        </p:blipFill>
        <p:spPr>
          <a:xfrm>
            <a:off x="235527" y="9049655"/>
            <a:ext cx="12385963" cy="6858000"/>
          </a:xfrm>
          <a:prstGeom prst="rect">
            <a:avLst/>
          </a:prstGeom>
        </p:spPr>
      </p:pic>
      <p:pic>
        <p:nvPicPr>
          <p:cNvPr id="11" name="Image 10">
            <a:extLst>
              <a:ext uri="{FF2B5EF4-FFF2-40B4-BE49-F238E27FC236}">
                <a16:creationId xmlns:a16="http://schemas.microsoft.com/office/drawing/2014/main" id="{2136AFBC-0491-F5E0-626D-FA86C9DAD1B2}"/>
              </a:ext>
            </a:extLst>
          </p:cNvPr>
          <p:cNvPicPr>
            <a:picLocks noChangeAspect="1"/>
          </p:cNvPicPr>
          <p:nvPr/>
        </p:nvPicPr>
        <p:blipFill>
          <a:blip r:embed="rId3">
            <a:alphaModFix amt="19000"/>
          </a:blip>
          <a:stretch>
            <a:fillRect/>
          </a:stretch>
        </p:blipFill>
        <p:spPr>
          <a:xfrm>
            <a:off x="418453" y="319048"/>
            <a:ext cx="11086937" cy="6219904"/>
          </a:xfrm>
          <a:prstGeom prst="rect">
            <a:avLst/>
          </a:prstGeom>
        </p:spPr>
      </p:pic>
      <p:sp>
        <p:nvSpPr>
          <p:cNvPr id="13" name="ZoneTexte 12">
            <a:extLst>
              <a:ext uri="{FF2B5EF4-FFF2-40B4-BE49-F238E27FC236}">
                <a16:creationId xmlns:a16="http://schemas.microsoft.com/office/drawing/2014/main" id="{67175796-0761-5F86-F135-591DAD72DAD5}"/>
              </a:ext>
            </a:extLst>
          </p:cNvPr>
          <p:cNvSpPr txBox="1"/>
          <p:nvPr/>
        </p:nvSpPr>
        <p:spPr>
          <a:xfrm>
            <a:off x="-1331843" y="-2309713"/>
            <a:ext cx="7173191" cy="1477328"/>
          </a:xfrm>
          <a:prstGeom prst="rect">
            <a:avLst/>
          </a:prstGeom>
          <a:noFill/>
        </p:spPr>
        <p:txBody>
          <a:bodyPr wrap="square">
            <a:spAutoFit/>
          </a:bodyPr>
          <a:lstStyle/>
          <a:p>
            <a:r>
              <a:rPr lang="fr-FR" b="1" i="0" dirty="0">
                <a:solidFill>
                  <a:schemeClr val="tx2">
                    <a:lumMod val="90000"/>
                    <a:lumOff val="10000"/>
                  </a:schemeClr>
                </a:solidFill>
                <a:effectLst/>
                <a:latin typeface="Source Sans Pro" panose="020B0503030403020204" pitchFamily="34" charset="0"/>
              </a:rPr>
              <a:t>Jean-Michel PEREZ</a:t>
            </a:r>
            <a:br>
              <a:rPr lang="fr-FR" dirty="0">
                <a:solidFill>
                  <a:schemeClr val="tx2">
                    <a:lumMod val="90000"/>
                    <a:lumOff val="10000"/>
                  </a:schemeClr>
                </a:solidFill>
              </a:rPr>
            </a:br>
            <a:r>
              <a:rPr lang="fr-FR" b="0" i="0" dirty="0">
                <a:solidFill>
                  <a:schemeClr val="tx2">
                    <a:lumMod val="90000"/>
                    <a:lumOff val="10000"/>
                  </a:schemeClr>
                </a:solidFill>
                <a:effectLst/>
                <a:latin typeface="Source Sans Pro" panose="020B0503030403020204" pitchFamily="34" charset="0"/>
              </a:rPr>
              <a:t>Professeur des universités, Sciences de l’Éducation</a:t>
            </a:r>
          </a:p>
          <a:p>
            <a:r>
              <a:rPr lang="fr-FR" b="0" i="0" dirty="0">
                <a:solidFill>
                  <a:schemeClr val="tx2">
                    <a:lumMod val="90000"/>
                    <a:lumOff val="10000"/>
                  </a:schemeClr>
                </a:solidFill>
                <a:effectLst/>
                <a:latin typeface="Source Sans Pro" panose="020B0503030403020204" pitchFamily="34" charset="0"/>
              </a:rPr>
              <a:t>Université de Lorraine / LISEC</a:t>
            </a:r>
          </a:p>
          <a:p>
            <a:r>
              <a:rPr lang="fr-FR" dirty="0">
                <a:solidFill>
                  <a:schemeClr val="tx2">
                    <a:lumMod val="90000"/>
                    <a:lumOff val="10000"/>
                  </a:schemeClr>
                </a:solidFill>
                <a:latin typeface="Source Sans Pro" panose="020B0503030403020204" pitchFamily="34" charset="0"/>
                <a:hlinkClick r:id="rId4"/>
              </a:rPr>
              <a:t>Directeur du pole scientifique CLCS</a:t>
            </a:r>
            <a:endParaRPr lang="fr-FR" dirty="0">
              <a:solidFill>
                <a:schemeClr val="tx2">
                  <a:lumMod val="90000"/>
                  <a:lumOff val="10000"/>
                </a:schemeClr>
              </a:solidFill>
              <a:latin typeface="Source Sans Pro" panose="020B0503030403020204" pitchFamily="34" charset="0"/>
            </a:endParaRPr>
          </a:p>
          <a:p>
            <a:r>
              <a:rPr lang="fr-FR" b="0" i="0" dirty="0">
                <a:solidFill>
                  <a:schemeClr val="tx2">
                    <a:lumMod val="90000"/>
                    <a:lumOff val="10000"/>
                  </a:schemeClr>
                </a:solidFill>
                <a:effectLst/>
                <a:latin typeface="Source Sans Pro" panose="020B0503030403020204" pitchFamily="34" charset="0"/>
              </a:rPr>
              <a:t>INSPE</a:t>
            </a:r>
          </a:p>
        </p:txBody>
      </p:sp>
      <p:sp>
        <p:nvSpPr>
          <p:cNvPr id="14" name="ZoneTexte 13">
            <a:extLst>
              <a:ext uri="{FF2B5EF4-FFF2-40B4-BE49-F238E27FC236}">
                <a16:creationId xmlns:a16="http://schemas.microsoft.com/office/drawing/2014/main" id="{43C135A4-0FBA-D067-2ACA-AE28346C4EA1}"/>
              </a:ext>
            </a:extLst>
          </p:cNvPr>
          <p:cNvSpPr txBox="1"/>
          <p:nvPr/>
        </p:nvSpPr>
        <p:spPr>
          <a:xfrm>
            <a:off x="7167514" y="1118396"/>
            <a:ext cx="4606033" cy="923330"/>
          </a:xfrm>
          <a:prstGeom prst="rect">
            <a:avLst/>
          </a:prstGeom>
          <a:noFill/>
        </p:spPr>
        <p:txBody>
          <a:bodyPr wrap="square">
            <a:spAutoFit/>
          </a:bodyPr>
          <a:lstStyle/>
          <a:p>
            <a:r>
              <a:rPr lang="fr-FR" b="1" cap="all" dirty="0" err="1">
                <a:solidFill>
                  <a:schemeClr val="tx2">
                    <a:lumMod val="90000"/>
                    <a:lumOff val="10000"/>
                  </a:schemeClr>
                </a:solidFill>
                <a:latin typeface="Source Sans Pro" panose="020B0503030403020204" pitchFamily="34" charset="0"/>
              </a:rPr>
              <a:t>MasTER</a:t>
            </a:r>
            <a:r>
              <a:rPr lang="fr-FR" b="1" cap="all" dirty="0">
                <a:solidFill>
                  <a:schemeClr val="tx2">
                    <a:lumMod val="90000"/>
                    <a:lumOff val="10000"/>
                  </a:schemeClr>
                </a:solidFill>
                <a:latin typeface="Source Sans Pro" panose="020B0503030403020204" pitchFamily="34" charset="0"/>
              </a:rPr>
              <a:t> 2 MEEF PIF. MENTION</a:t>
            </a:r>
          </a:p>
          <a:p>
            <a:r>
              <a:rPr lang="fr-FR" b="1" cap="all" dirty="0">
                <a:solidFill>
                  <a:schemeClr val="tx2">
                    <a:lumMod val="90000"/>
                    <a:lumOff val="10000"/>
                  </a:schemeClr>
                </a:solidFill>
                <a:latin typeface="Source Sans Pro" panose="020B0503030403020204" pitchFamily="34" charset="0"/>
              </a:rPr>
              <a:t>É</a:t>
            </a:r>
            <a:r>
              <a:rPr lang="fr-FR" b="1" cap="all" dirty="0"/>
              <a:t>ducation et Pratiques inclusives</a:t>
            </a:r>
          </a:p>
          <a:p>
            <a:endParaRPr lang="fr-FR" b="0" i="0" dirty="0">
              <a:solidFill>
                <a:schemeClr val="tx2">
                  <a:lumMod val="90000"/>
                  <a:lumOff val="10000"/>
                </a:schemeClr>
              </a:solidFill>
              <a:effectLst/>
              <a:latin typeface="Source Sans Pro" panose="020B0503030403020204" pitchFamily="34" charset="0"/>
            </a:endParaRPr>
          </a:p>
        </p:txBody>
      </p:sp>
      <p:sp>
        <p:nvSpPr>
          <p:cNvPr id="2" name="ZoneTexte 1">
            <a:extLst>
              <a:ext uri="{FF2B5EF4-FFF2-40B4-BE49-F238E27FC236}">
                <a16:creationId xmlns:a16="http://schemas.microsoft.com/office/drawing/2014/main" id="{3D466BF6-3470-D62E-4A77-2FEC1653E98A}"/>
              </a:ext>
            </a:extLst>
          </p:cNvPr>
          <p:cNvSpPr txBox="1"/>
          <p:nvPr/>
        </p:nvSpPr>
        <p:spPr>
          <a:xfrm>
            <a:off x="2123268" y="2169763"/>
            <a:ext cx="6633274" cy="369332"/>
          </a:xfrm>
          <a:prstGeom prst="rect">
            <a:avLst/>
          </a:prstGeom>
          <a:noFill/>
        </p:spPr>
        <p:txBody>
          <a:bodyPr wrap="square" rtlCol="0">
            <a:spAutoFit/>
          </a:bodyPr>
          <a:lstStyle/>
          <a:p>
            <a:r>
              <a:rPr lang="fr-FR" dirty="0"/>
              <a:t>Une question </a:t>
            </a:r>
          </a:p>
        </p:txBody>
      </p:sp>
      <p:sp>
        <p:nvSpPr>
          <p:cNvPr id="4" name="Rectangle 3">
            <a:extLst>
              <a:ext uri="{FF2B5EF4-FFF2-40B4-BE49-F238E27FC236}">
                <a16:creationId xmlns:a16="http://schemas.microsoft.com/office/drawing/2014/main" id="{220C207C-F8D0-A148-A8CE-5914D2DAB3BF}"/>
              </a:ext>
            </a:extLst>
          </p:cNvPr>
          <p:cNvSpPr>
            <a:spLocks noChangeArrowheads="1"/>
          </p:cNvSpPr>
          <p:nvPr/>
        </p:nvSpPr>
        <p:spPr bwMode="auto">
          <a:xfrm>
            <a:off x="7299702" y="2328463"/>
            <a:ext cx="4014061" cy="3877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fr-FR" dirty="0"/>
              <a:t>📍Le Master 2 EPI est ouvert aux candidatures jusqu'au 21 juin 2026</a:t>
            </a:r>
          </a:p>
          <a:p>
            <a:pPr lvl="0"/>
            <a:br>
              <a:rPr lang="fr-FR" dirty="0"/>
            </a:br>
            <a:r>
              <a:rPr lang="fr-FR" dirty="0"/>
              <a:t>📍 Grade Master 2 - 80% à distance · 297h sur 1 ou 2 ans.</a:t>
            </a:r>
          </a:p>
          <a:p>
            <a:pPr lvl="0"/>
            <a:endParaRPr lang="fr-FR" dirty="0"/>
          </a:p>
          <a:p>
            <a:pPr lvl="0"/>
            <a:r>
              <a:rPr lang="fr-FR" dirty="0"/>
              <a:t>📍 Formation pensée pour les salariés en exercice, le mercredi après-midi et le samedi matin (le tout à distance)</a:t>
            </a:r>
          </a:p>
          <a:p>
            <a:pPr lvl="0"/>
            <a:br>
              <a:rPr lang="fr-FR" dirty="0"/>
            </a:br>
            <a:r>
              <a:rPr lang="fr-FR" dirty="0"/>
              <a:t>📍  2 x 4 jours de regroupement en présentiel (pris sur les vacances scolaires)</a:t>
            </a:r>
            <a:br>
              <a:rPr lang="fr-FR" dirty="0"/>
            </a:b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8" name="Image 7">
            <a:extLst>
              <a:ext uri="{FF2B5EF4-FFF2-40B4-BE49-F238E27FC236}">
                <a16:creationId xmlns:a16="http://schemas.microsoft.com/office/drawing/2014/main" id="{08BC73A2-0559-D5BF-C56D-FBEBC09B327A}"/>
              </a:ext>
            </a:extLst>
          </p:cNvPr>
          <p:cNvPicPr>
            <a:picLocks noChangeAspect="1"/>
          </p:cNvPicPr>
          <p:nvPr/>
        </p:nvPicPr>
        <p:blipFill>
          <a:blip r:embed="rId5"/>
          <a:stretch>
            <a:fillRect/>
          </a:stretch>
        </p:blipFill>
        <p:spPr>
          <a:xfrm>
            <a:off x="1492522" y="546315"/>
            <a:ext cx="3693290" cy="5765370"/>
          </a:xfrm>
          <a:prstGeom prst="rect">
            <a:avLst/>
          </a:prstGeom>
        </p:spPr>
      </p:pic>
      <p:sp>
        <p:nvSpPr>
          <p:cNvPr id="12" name="ZoneTexte 11">
            <a:extLst>
              <a:ext uri="{FF2B5EF4-FFF2-40B4-BE49-F238E27FC236}">
                <a16:creationId xmlns:a16="http://schemas.microsoft.com/office/drawing/2014/main" id="{BD8CE148-BE4E-4CD1-3A8D-4E74EDF90C53}"/>
              </a:ext>
            </a:extLst>
          </p:cNvPr>
          <p:cNvSpPr txBox="1"/>
          <p:nvPr/>
        </p:nvSpPr>
        <p:spPr>
          <a:xfrm>
            <a:off x="2657960" y="7505719"/>
            <a:ext cx="8291592" cy="369332"/>
          </a:xfrm>
          <a:prstGeom prst="rect">
            <a:avLst/>
          </a:prstGeom>
          <a:noFill/>
        </p:spPr>
        <p:txBody>
          <a:bodyPr wrap="square">
            <a:spAutoFit/>
          </a:bodyPr>
          <a:lstStyle/>
          <a:p>
            <a:pPr algn="l">
              <a:spcAft>
                <a:spcPts val="1500"/>
              </a:spcAft>
              <a:buNone/>
            </a:pPr>
            <a:r>
              <a:rPr lang="fr-FR" b="1" i="0" cap="all" dirty="0">
                <a:solidFill>
                  <a:srgbClr val="333333"/>
                </a:solidFill>
                <a:effectLst/>
                <a:latin typeface="Source Sans Pro" panose="020B0503030403020204" pitchFamily="34" charset="0"/>
              </a:rPr>
              <a:t>Éducation et Pratiques inclusives</a:t>
            </a:r>
          </a:p>
        </p:txBody>
      </p:sp>
    </p:spTree>
    <p:extLst>
      <p:ext uri="{BB962C8B-B14F-4D97-AF65-F5344CB8AC3E}">
        <p14:creationId xmlns:p14="http://schemas.microsoft.com/office/powerpoint/2010/main" val="2487834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6C63C83E-72A8-9A44-C82F-FDD3FD3235F0}"/>
              </a:ext>
            </a:extLst>
          </p:cNvPr>
          <p:cNvPicPr>
            <a:picLocks noChangeAspect="1"/>
          </p:cNvPicPr>
          <p:nvPr/>
        </p:nvPicPr>
        <p:blipFill>
          <a:blip r:embed="rId3"/>
          <a:stretch>
            <a:fillRect/>
          </a:stretch>
        </p:blipFill>
        <p:spPr>
          <a:xfrm>
            <a:off x="235527" y="9049655"/>
            <a:ext cx="12385963" cy="6858000"/>
          </a:xfrm>
          <a:prstGeom prst="rect">
            <a:avLst/>
          </a:prstGeom>
        </p:spPr>
      </p:pic>
      <p:pic>
        <p:nvPicPr>
          <p:cNvPr id="7" name="Image 6">
            <a:extLst>
              <a:ext uri="{FF2B5EF4-FFF2-40B4-BE49-F238E27FC236}">
                <a16:creationId xmlns:a16="http://schemas.microsoft.com/office/drawing/2014/main" id="{1BEBA75B-F771-8B1D-17FF-BA0B63AA943D}"/>
              </a:ext>
            </a:extLst>
          </p:cNvPr>
          <p:cNvPicPr>
            <a:picLocks noChangeAspect="1"/>
          </p:cNvPicPr>
          <p:nvPr/>
        </p:nvPicPr>
        <p:blipFill>
          <a:blip r:embed="rId4"/>
          <a:stretch>
            <a:fillRect/>
          </a:stretch>
        </p:blipFill>
        <p:spPr>
          <a:xfrm>
            <a:off x="8915515" y="-3637721"/>
            <a:ext cx="7539283" cy="2782957"/>
          </a:xfrm>
          <a:prstGeom prst="rect">
            <a:avLst/>
          </a:prstGeom>
        </p:spPr>
      </p:pic>
      <p:pic>
        <p:nvPicPr>
          <p:cNvPr id="11" name="Image 10">
            <a:extLst>
              <a:ext uri="{FF2B5EF4-FFF2-40B4-BE49-F238E27FC236}">
                <a16:creationId xmlns:a16="http://schemas.microsoft.com/office/drawing/2014/main" id="{46EC798F-8C95-F16E-3BB4-9BBF613C09B8}"/>
              </a:ext>
            </a:extLst>
          </p:cNvPr>
          <p:cNvPicPr>
            <a:picLocks noChangeAspect="1"/>
          </p:cNvPicPr>
          <p:nvPr/>
        </p:nvPicPr>
        <p:blipFill>
          <a:blip r:embed="rId5">
            <a:alphaModFix amt="35000"/>
          </a:blip>
          <a:stretch>
            <a:fillRect/>
          </a:stretch>
        </p:blipFill>
        <p:spPr>
          <a:xfrm>
            <a:off x="5259876" y="0"/>
            <a:ext cx="7425280" cy="6858000"/>
          </a:xfrm>
          <a:prstGeom prst="rect">
            <a:avLst/>
          </a:prstGeom>
        </p:spPr>
      </p:pic>
      <p:sp>
        <p:nvSpPr>
          <p:cNvPr id="13" name="ZoneTexte 12">
            <a:extLst>
              <a:ext uri="{FF2B5EF4-FFF2-40B4-BE49-F238E27FC236}">
                <a16:creationId xmlns:a16="http://schemas.microsoft.com/office/drawing/2014/main" id="{7C4754D7-0FF7-6065-3BEA-B832A6C71189}"/>
              </a:ext>
            </a:extLst>
          </p:cNvPr>
          <p:cNvSpPr txBox="1"/>
          <p:nvPr/>
        </p:nvSpPr>
        <p:spPr>
          <a:xfrm>
            <a:off x="-1280718" y="-3540964"/>
            <a:ext cx="7173191" cy="1477328"/>
          </a:xfrm>
          <a:prstGeom prst="rect">
            <a:avLst/>
          </a:prstGeom>
          <a:noFill/>
        </p:spPr>
        <p:txBody>
          <a:bodyPr wrap="square">
            <a:spAutoFit/>
          </a:bodyPr>
          <a:lstStyle/>
          <a:p>
            <a:r>
              <a:rPr lang="fr-FR" b="1" i="0" dirty="0">
                <a:solidFill>
                  <a:schemeClr val="tx2">
                    <a:lumMod val="90000"/>
                    <a:lumOff val="10000"/>
                  </a:schemeClr>
                </a:solidFill>
                <a:effectLst/>
                <a:latin typeface="Source Sans Pro" panose="020B0503030403020204" pitchFamily="34" charset="0"/>
              </a:rPr>
              <a:t>Jean-Michel PEREZ</a:t>
            </a:r>
            <a:br>
              <a:rPr lang="fr-FR" dirty="0">
                <a:solidFill>
                  <a:schemeClr val="tx2">
                    <a:lumMod val="90000"/>
                    <a:lumOff val="10000"/>
                  </a:schemeClr>
                </a:solidFill>
              </a:rPr>
            </a:br>
            <a:r>
              <a:rPr lang="fr-FR" b="0" i="0" dirty="0">
                <a:solidFill>
                  <a:schemeClr val="tx2">
                    <a:lumMod val="90000"/>
                    <a:lumOff val="10000"/>
                  </a:schemeClr>
                </a:solidFill>
                <a:effectLst/>
                <a:latin typeface="Source Sans Pro" panose="020B0503030403020204" pitchFamily="34" charset="0"/>
              </a:rPr>
              <a:t>Professeur des universités, Sciences de l’Éducation</a:t>
            </a:r>
          </a:p>
          <a:p>
            <a:r>
              <a:rPr lang="fr-FR" b="0" i="0" dirty="0">
                <a:solidFill>
                  <a:schemeClr val="tx2">
                    <a:lumMod val="90000"/>
                    <a:lumOff val="10000"/>
                  </a:schemeClr>
                </a:solidFill>
                <a:effectLst/>
                <a:latin typeface="Source Sans Pro" panose="020B0503030403020204" pitchFamily="34" charset="0"/>
              </a:rPr>
              <a:t>Université de Lorraine / LISEC</a:t>
            </a:r>
          </a:p>
          <a:p>
            <a:r>
              <a:rPr lang="fr-FR" dirty="0">
                <a:solidFill>
                  <a:schemeClr val="tx2">
                    <a:lumMod val="90000"/>
                    <a:lumOff val="10000"/>
                  </a:schemeClr>
                </a:solidFill>
                <a:latin typeface="Source Sans Pro" panose="020B0503030403020204" pitchFamily="34" charset="0"/>
                <a:hlinkClick r:id="rId6"/>
              </a:rPr>
              <a:t>Directeur du pole scientifique CLCS</a:t>
            </a:r>
            <a:endParaRPr lang="fr-FR" dirty="0">
              <a:solidFill>
                <a:schemeClr val="tx2">
                  <a:lumMod val="90000"/>
                  <a:lumOff val="10000"/>
                </a:schemeClr>
              </a:solidFill>
              <a:latin typeface="Source Sans Pro" panose="020B0503030403020204" pitchFamily="34" charset="0"/>
            </a:endParaRPr>
          </a:p>
          <a:p>
            <a:r>
              <a:rPr lang="fr-FR" b="0" i="0" dirty="0">
                <a:solidFill>
                  <a:schemeClr val="tx2">
                    <a:lumMod val="90000"/>
                    <a:lumOff val="10000"/>
                  </a:schemeClr>
                </a:solidFill>
                <a:effectLst/>
                <a:latin typeface="Source Sans Pro" panose="020B0503030403020204" pitchFamily="34" charset="0"/>
              </a:rPr>
              <a:t>INSPE</a:t>
            </a:r>
          </a:p>
        </p:txBody>
      </p:sp>
      <p:pic>
        <p:nvPicPr>
          <p:cNvPr id="16" name="Image 15">
            <a:extLst>
              <a:ext uri="{FF2B5EF4-FFF2-40B4-BE49-F238E27FC236}">
                <a16:creationId xmlns:a16="http://schemas.microsoft.com/office/drawing/2014/main" id="{37C472A4-6E8C-661F-1C16-95FF8E2DA175}"/>
              </a:ext>
            </a:extLst>
          </p:cNvPr>
          <p:cNvPicPr>
            <a:picLocks noChangeAspect="1"/>
          </p:cNvPicPr>
          <p:nvPr/>
        </p:nvPicPr>
        <p:blipFill>
          <a:blip r:embed="rId7">
            <a:alphaModFix amt="64000"/>
          </a:blip>
          <a:stretch>
            <a:fillRect/>
          </a:stretch>
        </p:blipFill>
        <p:spPr>
          <a:xfrm>
            <a:off x="0" y="0"/>
            <a:ext cx="2305878" cy="9111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Image 17">
            <a:extLst>
              <a:ext uri="{FF2B5EF4-FFF2-40B4-BE49-F238E27FC236}">
                <a16:creationId xmlns:a16="http://schemas.microsoft.com/office/drawing/2014/main" id="{5611276A-AD60-C45A-94AF-A36BF7E109E0}"/>
              </a:ext>
            </a:extLst>
          </p:cNvPr>
          <p:cNvPicPr>
            <a:picLocks noChangeAspect="1"/>
          </p:cNvPicPr>
          <p:nvPr/>
        </p:nvPicPr>
        <p:blipFill>
          <a:blip r:embed="rId8"/>
          <a:stretch>
            <a:fillRect/>
          </a:stretch>
        </p:blipFill>
        <p:spPr>
          <a:xfrm>
            <a:off x="0" y="68146"/>
            <a:ext cx="5482874" cy="6858000"/>
          </a:xfrm>
          <a:prstGeom prst="rect">
            <a:avLst/>
          </a:prstGeom>
        </p:spPr>
      </p:pic>
      <p:sp>
        <p:nvSpPr>
          <p:cNvPr id="20" name="ZoneTexte 19">
            <a:extLst>
              <a:ext uri="{FF2B5EF4-FFF2-40B4-BE49-F238E27FC236}">
                <a16:creationId xmlns:a16="http://schemas.microsoft.com/office/drawing/2014/main" id="{8A257883-5598-0806-4374-2F03EFE815BF}"/>
              </a:ext>
            </a:extLst>
          </p:cNvPr>
          <p:cNvSpPr txBox="1"/>
          <p:nvPr/>
        </p:nvSpPr>
        <p:spPr>
          <a:xfrm>
            <a:off x="5482874" y="829281"/>
            <a:ext cx="7030128" cy="4462760"/>
          </a:xfrm>
          <a:prstGeom prst="rect">
            <a:avLst/>
          </a:prstGeom>
          <a:noFill/>
        </p:spPr>
        <p:txBody>
          <a:bodyPr wrap="square">
            <a:spAutoFit/>
          </a:bodyPr>
          <a:lstStyle/>
          <a:p>
            <a:r>
              <a:rPr lang="fr-FR" b="1" dirty="0"/>
              <a:t>Jean-Christophe Olive</a:t>
            </a:r>
          </a:p>
          <a:p>
            <a:r>
              <a:rPr lang="fr-FR" b="1" dirty="0"/>
              <a:t>Master 2</a:t>
            </a:r>
          </a:p>
          <a:p>
            <a:r>
              <a:rPr lang="fr-BE" sz="1600" b="1" dirty="0"/>
              <a:t>Le PAP, un dispositif de contrôle biopolitique qui peut entrainer des micro violences : Une responsabilité collective à construire (re)</a:t>
            </a:r>
            <a:endParaRPr lang="fr-FR" sz="1600" dirty="0"/>
          </a:p>
          <a:p>
            <a:endParaRPr lang="fr-FR" b="1" dirty="0"/>
          </a:p>
          <a:p>
            <a:r>
              <a:rPr lang="fr-FR" b="1" dirty="0"/>
              <a:t>Thèse 1</a:t>
            </a:r>
            <a:r>
              <a:rPr lang="fr-FR" b="1" baseline="30000" dirty="0"/>
              <a:t>ère</a:t>
            </a:r>
            <a:r>
              <a:rPr lang="fr-FR" b="1" dirty="0"/>
              <a:t> année </a:t>
            </a:r>
          </a:p>
          <a:p>
            <a:r>
              <a:rPr lang="fr-FR" b="1" dirty="0"/>
              <a:t>Dispositifs d’inclusion scolaire et production des normes : une approche critique et systémique.</a:t>
            </a:r>
          </a:p>
          <a:p>
            <a:endParaRPr lang="fr-FR" dirty="0"/>
          </a:p>
          <a:p>
            <a:r>
              <a:rPr lang="fr-FR" dirty="0"/>
              <a:t>une thèse sur la « fabrique institutionnelle » de la « norme inclusive », menée de l'intérieur par un CPE-chercheur en contexte AEFE, qui articule TAD, Foucault (</a:t>
            </a:r>
            <a:r>
              <a:rPr lang="fr-FR" dirty="0" err="1"/>
              <a:t>micro-physique</a:t>
            </a:r>
            <a:r>
              <a:rPr lang="fr-FR" dirty="0"/>
              <a:t> du pouvoir)  et Freire  (conscientisation </a:t>
            </a:r>
            <a:r>
              <a:rPr lang="fr-FR" dirty="0" err="1"/>
              <a:t>ds</a:t>
            </a:r>
            <a:r>
              <a:rPr lang="fr-FR" dirty="0"/>
              <a:t> structures de pouvoir) pour rendre compte de ce que les dispositifs d'inclusion produisent  dans les pratiques, …avec une centration sur ce qui permet de les faire vivre, (subversion de l’intérieur de l’institution)</a:t>
            </a:r>
          </a:p>
        </p:txBody>
      </p:sp>
      <p:pic>
        <p:nvPicPr>
          <p:cNvPr id="22" name="Image 21">
            <a:extLst>
              <a:ext uri="{FF2B5EF4-FFF2-40B4-BE49-F238E27FC236}">
                <a16:creationId xmlns:a16="http://schemas.microsoft.com/office/drawing/2014/main" id="{C055AA04-44D2-E7EF-5501-B387ACF30595}"/>
              </a:ext>
            </a:extLst>
          </p:cNvPr>
          <p:cNvPicPr>
            <a:picLocks noChangeAspect="1"/>
          </p:cNvPicPr>
          <p:nvPr/>
        </p:nvPicPr>
        <p:blipFill>
          <a:blip r:embed="rId9"/>
          <a:stretch>
            <a:fillRect/>
          </a:stretch>
        </p:blipFill>
        <p:spPr>
          <a:xfrm>
            <a:off x="9851342" y="5097186"/>
            <a:ext cx="2453791" cy="1209475"/>
          </a:xfrm>
          <a:prstGeom prst="rect">
            <a:avLst/>
          </a:prstGeom>
        </p:spPr>
      </p:pic>
      <p:sp>
        <p:nvSpPr>
          <p:cNvPr id="25" name="ZoneTexte 24">
            <a:extLst>
              <a:ext uri="{FF2B5EF4-FFF2-40B4-BE49-F238E27FC236}">
                <a16:creationId xmlns:a16="http://schemas.microsoft.com/office/drawing/2014/main" id="{203DDEE0-B8AB-D4F9-5F1A-683B802F59BE}"/>
              </a:ext>
            </a:extLst>
          </p:cNvPr>
          <p:cNvSpPr txBox="1"/>
          <p:nvPr/>
        </p:nvSpPr>
        <p:spPr>
          <a:xfrm>
            <a:off x="5482874" y="6104872"/>
            <a:ext cx="8896026" cy="646331"/>
          </a:xfrm>
          <a:prstGeom prst="rect">
            <a:avLst/>
          </a:prstGeom>
          <a:noFill/>
        </p:spPr>
        <p:txBody>
          <a:bodyPr wrap="square">
            <a:spAutoFit/>
          </a:bodyPr>
          <a:lstStyle/>
          <a:p>
            <a:r>
              <a:rPr lang="fr-FR" dirty="0">
                <a:solidFill>
                  <a:schemeClr val="tx2">
                    <a:lumMod val="90000"/>
                    <a:lumOff val="10000"/>
                  </a:schemeClr>
                </a:solidFill>
                <a:latin typeface="Source Sans Pro" panose="020B0503030403020204" pitchFamily="34" charset="0"/>
              </a:rPr>
              <a:t>En articulation/tension  nécessairement </a:t>
            </a:r>
            <a:br>
              <a:rPr lang="fr-FR" dirty="0"/>
            </a:br>
            <a:r>
              <a:rPr lang="fr-FR" dirty="0">
                <a:solidFill>
                  <a:schemeClr val="tx2">
                    <a:lumMod val="90000"/>
                    <a:lumOff val="10000"/>
                  </a:schemeClr>
                </a:solidFill>
                <a:latin typeface="Source Sans Pro" panose="020B0503030403020204" pitchFamily="34" charset="0"/>
              </a:rPr>
              <a:t>avec l’institution, Mme MOUDEN, </a:t>
            </a:r>
            <a:r>
              <a:rPr lang="fr-FR">
                <a:solidFill>
                  <a:schemeClr val="tx2">
                    <a:lumMod val="90000"/>
                    <a:lumOff val="10000"/>
                  </a:schemeClr>
                </a:solidFill>
                <a:latin typeface="Source Sans Pro" panose="020B0503030403020204" pitchFamily="34" charset="0"/>
              </a:rPr>
              <a:t>Mme BOYAT…</a:t>
            </a:r>
            <a:endParaRPr lang="fr-FR" b="0" i="0" dirty="0">
              <a:solidFill>
                <a:schemeClr val="tx2">
                  <a:lumMod val="90000"/>
                  <a:lumOff val="10000"/>
                </a:schemeClr>
              </a:solidFill>
              <a:effectLst/>
              <a:latin typeface="Source Sans Pro" panose="020B0503030403020204" pitchFamily="34" charset="0"/>
            </a:endParaRPr>
          </a:p>
        </p:txBody>
      </p:sp>
    </p:spTree>
    <p:extLst>
      <p:ext uri="{BB962C8B-B14F-4D97-AF65-F5344CB8AC3E}">
        <p14:creationId xmlns:p14="http://schemas.microsoft.com/office/powerpoint/2010/main" val="1475584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044D5-14A5-84E2-188E-3C9D7F161F3A}"/>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D19E4541-E9B2-F205-CB2E-21B5ABE4160E}"/>
              </a:ext>
            </a:extLst>
          </p:cNvPr>
          <p:cNvPicPr>
            <a:picLocks noChangeAspect="1"/>
          </p:cNvPicPr>
          <p:nvPr/>
        </p:nvPicPr>
        <p:blipFill>
          <a:blip r:embed="rId2"/>
          <a:stretch>
            <a:fillRect/>
          </a:stretch>
        </p:blipFill>
        <p:spPr>
          <a:xfrm>
            <a:off x="235527" y="9049655"/>
            <a:ext cx="12385963" cy="6858000"/>
          </a:xfrm>
          <a:prstGeom prst="rect">
            <a:avLst/>
          </a:prstGeom>
        </p:spPr>
      </p:pic>
      <p:pic>
        <p:nvPicPr>
          <p:cNvPr id="11" name="Image 10">
            <a:extLst>
              <a:ext uri="{FF2B5EF4-FFF2-40B4-BE49-F238E27FC236}">
                <a16:creationId xmlns:a16="http://schemas.microsoft.com/office/drawing/2014/main" id="{E00481A2-31A9-24D1-2D03-CD6D90F221C1}"/>
              </a:ext>
            </a:extLst>
          </p:cNvPr>
          <p:cNvPicPr>
            <a:picLocks noChangeAspect="1"/>
          </p:cNvPicPr>
          <p:nvPr/>
        </p:nvPicPr>
        <p:blipFill>
          <a:blip r:embed="rId3">
            <a:alphaModFix amt="18000"/>
          </a:blip>
          <a:stretch>
            <a:fillRect/>
          </a:stretch>
        </p:blipFill>
        <p:spPr>
          <a:xfrm>
            <a:off x="0" y="0"/>
            <a:ext cx="12385962" cy="6858000"/>
          </a:xfrm>
          <a:prstGeom prst="rect">
            <a:avLst/>
          </a:prstGeom>
        </p:spPr>
      </p:pic>
      <p:pic>
        <p:nvPicPr>
          <p:cNvPr id="2" name="Image 1">
            <a:extLst>
              <a:ext uri="{FF2B5EF4-FFF2-40B4-BE49-F238E27FC236}">
                <a16:creationId xmlns:a16="http://schemas.microsoft.com/office/drawing/2014/main" id="{5A680A89-227A-D3F7-2D84-A09CE60DFE16}"/>
              </a:ext>
            </a:extLst>
          </p:cNvPr>
          <p:cNvPicPr>
            <a:picLocks noChangeAspect="1"/>
          </p:cNvPicPr>
          <p:nvPr/>
        </p:nvPicPr>
        <p:blipFill>
          <a:blip r:embed="rId4"/>
          <a:stretch>
            <a:fillRect/>
          </a:stretch>
        </p:blipFill>
        <p:spPr>
          <a:xfrm>
            <a:off x="2542308" y="1722357"/>
            <a:ext cx="7772400" cy="4559355"/>
          </a:xfrm>
          <a:prstGeom prst="rect">
            <a:avLst/>
          </a:prstGeom>
        </p:spPr>
      </p:pic>
      <p:sp>
        <p:nvSpPr>
          <p:cNvPr id="3" name="ZoneTexte 2">
            <a:extLst>
              <a:ext uri="{FF2B5EF4-FFF2-40B4-BE49-F238E27FC236}">
                <a16:creationId xmlns:a16="http://schemas.microsoft.com/office/drawing/2014/main" id="{B60FDC56-31DA-5390-D840-8C21BD96E61C}"/>
              </a:ext>
            </a:extLst>
          </p:cNvPr>
          <p:cNvSpPr txBox="1"/>
          <p:nvPr/>
        </p:nvSpPr>
        <p:spPr>
          <a:xfrm>
            <a:off x="2542308" y="399513"/>
            <a:ext cx="7438600" cy="923330"/>
          </a:xfrm>
          <a:prstGeom prst="rect">
            <a:avLst/>
          </a:prstGeom>
          <a:noFill/>
        </p:spPr>
        <p:txBody>
          <a:bodyPr wrap="square">
            <a:spAutoFit/>
          </a:bodyPr>
          <a:lstStyle/>
          <a:p>
            <a:r>
              <a:rPr lang="fr-FR" b="1" cap="all" dirty="0">
                <a:solidFill>
                  <a:schemeClr val="tx2">
                    <a:lumMod val="90000"/>
                    <a:lumOff val="10000"/>
                  </a:schemeClr>
                </a:solidFill>
                <a:latin typeface="Source Sans Pro" panose="020B0503030403020204" pitchFamily="34" charset="0"/>
              </a:rPr>
              <a:t>POURQUOI CETTE QUESTION ? </a:t>
            </a:r>
          </a:p>
          <a:p>
            <a:r>
              <a:rPr lang="fr-FR" b="1" cap="all" dirty="0">
                <a:solidFill>
                  <a:schemeClr val="tx2">
                    <a:lumMod val="90000"/>
                    <a:lumOff val="10000"/>
                  </a:schemeClr>
                </a:solidFill>
                <a:latin typeface="Source Sans Pro" panose="020B0503030403020204" pitchFamily="34" charset="0"/>
              </a:rPr>
              <a:t>L’école inclusive est un leurre (?)</a:t>
            </a:r>
            <a:endParaRPr lang="fr-FR" b="1" cap="all" dirty="0"/>
          </a:p>
          <a:p>
            <a:endParaRPr lang="fr-FR" b="0" i="0" dirty="0">
              <a:solidFill>
                <a:schemeClr val="tx2">
                  <a:lumMod val="90000"/>
                  <a:lumOff val="10000"/>
                </a:schemeClr>
              </a:solidFill>
              <a:effectLst/>
              <a:latin typeface="Source Sans Pro" panose="020B0503030403020204" pitchFamily="34" charset="0"/>
            </a:endParaRPr>
          </a:p>
        </p:txBody>
      </p:sp>
    </p:spTree>
    <p:extLst>
      <p:ext uri="{BB962C8B-B14F-4D97-AF65-F5344CB8AC3E}">
        <p14:creationId xmlns:p14="http://schemas.microsoft.com/office/powerpoint/2010/main" val="3400441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E52A5-7E33-FC27-FEB8-6DE59E712F0F}"/>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797F217E-DC26-7C7A-459B-7EB7B97C3C5E}"/>
              </a:ext>
            </a:extLst>
          </p:cNvPr>
          <p:cNvPicPr>
            <a:picLocks noChangeAspect="1"/>
          </p:cNvPicPr>
          <p:nvPr/>
        </p:nvPicPr>
        <p:blipFill>
          <a:blip r:embed="rId2"/>
          <a:stretch>
            <a:fillRect/>
          </a:stretch>
        </p:blipFill>
        <p:spPr>
          <a:xfrm>
            <a:off x="235527" y="9049655"/>
            <a:ext cx="12385963" cy="6858000"/>
          </a:xfrm>
          <a:prstGeom prst="rect">
            <a:avLst/>
          </a:prstGeom>
        </p:spPr>
      </p:pic>
      <p:pic>
        <p:nvPicPr>
          <p:cNvPr id="11" name="Image 10">
            <a:extLst>
              <a:ext uri="{FF2B5EF4-FFF2-40B4-BE49-F238E27FC236}">
                <a16:creationId xmlns:a16="http://schemas.microsoft.com/office/drawing/2014/main" id="{AEE9C74B-3CE7-5ABA-30B1-F01EE98DED2C}"/>
              </a:ext>
            </a:extLst>
          </p:cNvPr>
          <p:cNvPicPr>
            <a:picLocks noChangeAspect="1"/>
          </p:cNvPicPr>
          <p:nvPr/>
        </p:nvPicPr>
        <p:blipFill>
          <a:blip r:embed="rId3">
            <a:alphaModFix amt="18000"/>
          </a:blip>
          <a:stretch>
            <a:fillRect/>
          </a:stretch>
        </p:blipFill>
        <p:spPr>
          <a:xfrm>
            <a:off x="0" y="0"/>
            <a:ext cx="12385962" cy="6858000"/>
          </a:xfrm>
          <a:prstGeom prst="rect">
            <a:avLst/>
          </a:prstGeom>
        </p:spPr>
      </p:pic>
      <p:pic>
        <p:nvPicPr>
          <p:cNvPr id="3" name="Image 2">
            <a:extLst>
              <a:ext uri="{FF2B5EF4-FFF2-40B4-BE49-F238E27FC236}">
                <a16:creationId xmlns:a16="http://schemas.microsoft.com/office/drawing/2014/main" id="{E1908C3E-C61E-4937-7792-DA50DB7D3AF5}"/>
              </a:ext>
            </a:extLst>
          </p:cNvPr>
          <p:cNvPicPr>
            <a:picLocks noChangeAspect="1"/>
          </p:cNvPicPr>
          <p:nvPr/>
        </p:nvPicPr>
        <p:blipFill>
          <a:blip r:embed="rId4"/>
          <a:stretch>
            <a:fillRect/>
          </a:stretch>
        </p:blipFill>
        <p:spPr>
          <a:xfrm>
            <a:off x="2022852" y="1415189"/>
            <a:ext cx="7772400" cy="3174642"/>
          </a:xfrm>
          <a:prstGeom prst="rect">
            <a:avLst/>
          </a:prstGeom>
        </p:spPr>
      </p:pic>
    </p:spTree>
    <p:extLst>
      <p:ext uri="{BB962C8B-B14F-4D97-AF65-F5344CB8AC3E}">
        <p14:creationId xmlns:p14="http://schemas.microsoft.com/office/powerpoint/2010/main" val="3772483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42B2D-28D0-12AC-6D99-B75A552E44CC}"/>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D9207F9E-FA96-008B-2343-E7A99E9A2A67}"/>
              </a:ext>
            </a:extLst>
          </p:cNvPr>
          <p:cNvPicPr>
            <a:picLocks noChangeAspect="1"/>
          </p:cNvPicPr>
          <p:nvPr/>
        </p:nvPicPr>
        <p:blipFill>
          <a:blip r:embed="rId2"/>
          <a:stretch>
            <a:fillRect/>
          </a:stretch>
        </p:blipFill>
        <p:spPr>
          <a:xfrm>
            <a:off x="235527" y="9049655"/>
            <a:ext cx="12385963" cy="6858000"/>
          </a:xfrm>
          <a:prstGeom prst="rect">
            <a:avLst/>
          </a:prstGeom>
        </p:spPr>
      </p:pic>
      <p:pic>
        <p:nvPicPr>
          <p:cNvPr id="11" name="Image 10">
            <a:extLst>
              <a:ext uri="{FF2B5EF4-FFF2-40B4-BE49-F238E27FC236}">
                <a16:creationId xmlns:a16="http://schemas.microsoft.com/office/drawing/2014/main" id="{3A81BB61-A5CB-25C3-9444-E36AE59BD87D}"/>
              </a:ext>
            </a:extLst>
          </p:cNvPr>
          <p:cNvPicPr>
            <a:picLocks noChangeAspect="1"/>
          </p:cNvPicPr>
          <p:nvPr/>
        </p:nvPicPr>
        <p:blipFill>
          <a:blip r:embed="rId3">
            <a:alphaModFix amt="18000"/>
          </a:blip>
          <a:stretch>
            <a:fillRect/>
          </a:stretch>
        </p:blipFill>
        <p:spPr>
          <a:xfrm>
            <a:off x="0" y="0"/>
            <a:ext cx="12385962" cy="6858000"/>
          </a:xfrm>
          <a:prstGeom prst="rect">
            <a:avLst/>
          </a:prstGeom>
        </p:spPr>
      </p:pic>
      <p:pic>
        <p:nvPicPr>
          <p:cNvPr id="3" name="Image 2">
            <a:extLst>
              <a:ext uri="{FF2B5EF4-FFF2-40B4-BE49-F238E27FC236}">
                <a16:creationId xmlns:a16="http://schemas.microsoft.com/office/drawing/2014/main" id="{4F56A792-33CB-D871-3BC1-586F5BF0C2D4}"/>
              </a:ext>
            </a:extLst>
          </p:cNvPr>
          <p:cNvPicPr>
            <a:picLocks noChangeAspect="1"/>
          </p:cNvPicPr>
          <p:nvPr/>
        </p:nvPicPr>
        <p:blipFill>
          <a:blip r:embed="rId4"/>
          <a:stretch>
            <a:fillRect/>
          </a:stretch>
        </p:blipFill>
        <p:spPr>
          <a:xfrm>
            <a:off x="1582817" y="325463"/>
            <a:ext cx="9830988" cy="6106333"/>
          </a:xfrm>
          <a:prstGeom prst="rect">
            <a:avLst/>
          </a:prstGeom>
        </p:spPr>
      </p:pic>
    </p:spTree>
    <p:extLst>
      <p:ext uri="{BB962C8B-B14F-4D97-AF65-F5344CB8AC3E}">
        <p14:creationId xmlns:p14="http://schemas.microsoft.com/office/powerpoint/2010/main" val="14516878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5129</TotalTime>
  <Words>1537</Words>
  <Application>Microsoft Macintosh PowerPoint</Application>
  <PresentationFormat>Grand écran</PresentationFormat>
  <Paragraphs>110</Paragraphs>
  <Slides>28</Slides>
  <Notes>3</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28</vt:i4>
      </vt:variant>
    </vt:vector>
  </HeadingPairs>
  <TitlesOfParts>
    <vt:vector size="34" baseType="lpstr">
      <vt:lpstr>Aptos</vt:lpstr>
      <vt:lpstr>Aptos Display</vt:lpstr>
      <vt:lpstr>Arial</vt:lpstr>
      <vt:lpstr>Source Sans Pro</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Jean-Michel Perez</dc:creator>
  <cp:lastModifiedBy>Jean-Michel Perez</cp:lastModifiedBy>
  <cp:revision>19</cp:revision>
  <dcterms:created xsi:type="dcterms:W3CDTF">2026-04-11T03:51:05Z</dcterms:created>
  <dcterms:modified xsi:type="dcterms:W3CDTF">2026-04-16T00:35:55Z</dcterms:modified>
</cp:coreProperties>
</file>